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4"/>
  </p:notesMasterIdLst>
  <p:sldIdLst>
    <p:sldId id="256" r:id="rId3"/>
    <p:sldId id="2145708482" r:id="rId4"/>
    <p:sldId id="2145706958" r:id="rId5"/>
    <p:sldId id="2145708483" r:id="rId6"/>
    <p:sldId id="2145708484" r:id="rId7"/>
    <p:sldId id="2145708485" r:id="rId8"/>
    <p:sldId id="2145708486" r:id="rId9"/>
    <p:sldId id="2145708487" r:id="rId10"/>
    <p:sldId id="2145708488" r:id="rId11"/>
    <p:sldId id="2145708489" r:id="rId12"/>
    <p:sldId id="259" r:id="rId13"/>
  </p:sldIdLst>
  <p:sldSz cx="18288000" cy="10287000"/>
  <p:notesSz cx="6858000" cy="9144000"/>
  <p:embeddedFontLst>
    <p:embeddedFont>
      <p:font typeface="Avenir" panose="020B0604020202020204" charset="0"/>
      <p:regular r:id="rId15"/>
    </p:embeddedFont>
    <p:embeddedFont>
      <p:font typeface="Avenir Bold" panose="020B0604020202020204" charset="0"/>
      <p:regular r:id="rId16"/>
    </p:embeddedFont>
    <p:embeddedFont>
      <p:font typeface="Avenir Light" panose="020B0604020202020204" charset="0"/>
      <p:regular r:id="rId17"/>
    </p:embeddedFont>
    <p:embeddedFont>
      <p:font typeface="Avenir Ultra-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8028" autoAdjust="0"/>
  </p:normalViewPr>
  <p:slideViewPr>
    <p:cSldViewPr>
      <p:cViewPr varScale="1">
        <p:scale>
          <a:sx n="36" d="100"/>
          <a:sy n="36" d="100"/>
        </p:scale>
        <p:origin x="111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07160E-64A8-42E9-82D3-5A5C1A6B30D2}"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90C518A6-C3B5-44C3-BC78-5494E45A7EA5}">
      <dgm:prSet/>
      <dgm:spPr/>
      <dgm:t>
        <a:bodyPr/>
        <a:lstStyle/>
        <a:p>
          <a:r>
            <a:rPr lang="en-GB" b="1" dirty="0"/>
            <a:t>Activities for children aged 0-5</a:t>
          </a:r>
          <a:endParaRPr lang="en-US" b="1" dirty="0"/>
        </a:p>
      </dgm:t>
    </dgm:pt>
    <dgm:pt modelId="{3D5F9017-E941-4781-9D87-FC02D58AD6B7}" type="parTrans" cxnId="{46783EA8-51A5-421A-846C-9F2DE4593B62}">
      <dgm:prSet/>
      <dgm:spPr/>
      <dgm:t>
        <a:bodyPr/>
        <a:lstStyle/>
        <a:p>
          <a:endParaRPr lang="en-US"/>
        </a:p>
      </dgm:t>
    </dgm:pt>
    <dgm:pt modelId="{4C86A256-E4B1-44DF-921D-11F024DABBBE}" type="sibTrans" cxnId="{46783EA8-51A5-421A-846C-9F2DE4593B62}">
      <dgm:prSet/>
      <dgm:spPr/>
      <dgm:t>
        <a:bodyPr/>
        <a:lstStyle/>
        <a:p>
          <a:endParaRPr lang="en-US"/>
        </a:p>
      </dgm:t>
    </dgm:pt>
    <dgm:pt modelId="{EC703950-D993-4748-9AA2-938D3B2DD544}">
      <dgm:prSet/>
      <dgm:spPr/>
      <dgm:t>
        <a:bodyPr/>
        <a:lstStyle/>
        <a:p>
          <a:r>
            <a:rPr lang="en-GB" b="1" dirty="0"/>
            <a:t>Birth Registration</a:t>
          </a:r>
          <a:endParaRPr lang="en-US" b="1" dirty="0"/>
        </a:p>
      </dgm:t>
    </dgm:pt>
    <dgm:pt modelId="{BCDD22D0-80CA-4EFD-8AE7-B618552E0442}" type="parTrans" cxnId="{0D337E8C-F7D7-4357-BCB6-DA4B50DE3699}">
      <dgm:prSet/>
      <dgm:spPr/>
      <dgm:t>
        <a:bodyPr/>
        <a:lstStyle/>
        <a:p>
          <a:endParaRPr lang="en-US"/>
        </a:p>
      </dgm:t>
    </dgm:pt>
    <dgm:pt modelId="{61AAE8F4-A078-4D45-994E-A2DDBFA69AFC}" type="sibTrans" cxnId="{0D337E8C-F7D7-4357-BCB6-DA4B50DE3699}">
      <dgm:prSet/>
      <dgm:spPr/>
      <dgm:t>
        <a:bodyPr/>
        <a:lstStyle/>
        <a:p>
          <a:endParaRPr lang="en-US"/>
        </a:p>
      </dgm:t>
    </dgm:pt>
    <dgm:pt modelId="{9EB763D0-C273-4964-93D0-03310EC98280}">
      <dgm:prSet/>
      <dgm:spPr/>
      <dgm:t>
        <a:bodyPr/>
        <a:lstStyle/>
        <a:p>
          <a:r>
            <a:rPr lang="en-GB" b="1" dirty="0"/>
            <a:t>Debt and Welfare Advice</a:t>
          </a:r>
          <a:endParaRPr lang="en-US" b="1" dirty="0"/>
        </a:p>
      </dgm:t>
    </dgm:pt>
    <dgm:pt modelId="{00DF8C05-3B76-40B9-BED9-1E99D5D5C1AE}" type="parTrans" cxnId="{00B934B1-DBD5-44C8-B3DD-E715EA827931}">
      <dgm:prSet/>
      <dgm:spPr/>
      <dgm:t>
        <a:bodyPr/>
        <a:lstStyle/>
        <a:p>
          <a:endParaRPr lang="en-US"/>
        </a:p>
      </dgm:t>
    </dgm:pt>
    <dgm:pt modelId="{1A0322DF-81B5-4757-9972-8055C5A33ABA}" type="sibTrans" cxnId="{00B934B1-DBD5-44C8-B3DD-E715EA827931}">
      <dgm:prSet/>
      <dgm:spPr/>
      <dgm:t>
        <a:bodyPr/>
        <a:lstStyle/>
        <a:p>
          <a:endParaRPr lang="en-US"/>
        </a:p>
      </dgm:t>
    </dgm:pt>
    <dgm:pt modelId="{BA0ED168-9856-4F79-AA50-F5ECF7EDAD0E}">
      <dgm:prSet/>
      <dgm:spPr/>
      <dgm:t>
        <a:bodyPr/>
        <a:lstStyle/>
        <a:p>
          <a:r>
            <a:rPr lang="en-GB" b="1" dirty="0"/>
            <a:t>Domestic Abuse</a:t>
          </a:r>
          <a:endParaRPr lang="en-US" b="1" dirty="0"/>
        </a:p>
      </dgm:t>
    </dgm:pt>
    <dgm:pt modelId="{D4652CE1-F314-41EB-987F-4C249E4CBB90}" type="parTrans" cxnId="{D3152C6D-22CC-4EE0-BBFC-5F4917F7250B}">
      <dgm:prSet/>
      <dgm:spPr/>
      <dgm:t>
        <a:bodyPr/>
        <a:lstStyle/>
        <a:p>
          <a:endParaRPr lang="en-US"/>
        </a:p>
      </dgm:t>
    </dgm:pt>
    <dgm:pt modelId="{B06BD82B-67FF-4014-86FD-01E35DE1EF86}" type="sibTrans" cxnId="{D3152C6D-22CC-4EE0-BBFC-5F4917F7250B}">
      <dgm:prSet/>
      <dgm:spPr/>
      <dgm:t>
        <a:bodyPr/>
        <a:lstStyle/>
        <a:p>
          <a:endParaRPr lang="en-US"/>
        </a:p>
      </dgm:t>
    </dgm:pt>
    <dgm:pt modelId="{CE55ABE5-9746-4D7A-B8B2-C70B7198D5D1}">
      <dgm:prSet/>
      <dgm:spPr/>
      <dgm:t>
        <a:bodyPr/>
        <a:lstStyle/>
        <a:p>
          <a:r>
            <a:rPr lang="en-GB" b="1" dirty="0"/>
            <a:t>Early Language and Home Learning Environment</a:t>
          </a:r>
          <a:endParaRPr lang="en-US" b="1" dirty="0"/>
        </a:p>
      </dgm:t>
    </dgm:pt>
    <dgm:pt modelId="{4698421E-B3DE-4A28-9979-78506677A361}" type="parTrans" cxnId="{F8F052B8-ED0E-41E9-9FD1-9F2A88990EDB}">
      <dgm:prSet/>
      <dgm:spPr/>
      <dgm:t>
        <a:bodyPr/>
        <a:lstStyle/>
        <a:p>
          <a:endParaRPr lang="en-US"/>
        </a:p>
      </dgm:t>
    </dgm:pt>
    <dgm:pt modelId="{AE4FB1F4-1C65-4819-8005-403A60C3BF92}" type="sibTrans" cxnId="{F8F052B8-ED0E-41E9-9FD1-9F2A88990EDB}">
      <dgm:prSet/>
      <dgm:spPr/>
      <dgm:t>
        <a:bodyPr/>
        <a:lstStyle/>
        <a:p>
          <a:endParaRPr lang="en-US"/>
        </a:p>
      </dgm:t>
    </dgm:pt>
    <dgm:pt modelId="{72DBB55A-A40A-4953-8F20-1E483CC7B572}">
      <dgm:prSet custT="1"/>
      <dgm:spPr/>
      <dgm:t>
        <a:bodyPr/>
        <a:lstStyle/>
        <a:p>
          <a:r>
            <a:rPr lang="en-GB" sz="1800" b="1" dirty="0"/>
            <a:t>Early Childhood Education and Care (ECEC) and financial support (Tax-Free Childcare, Universal Credit childcare)</a:t>
          </a:r>
          <a:endParaRPr lang="en-US" sz="1800" b="1" dirty="0"/>
        </a:p>
      </dgm:t>
    </dgm:pt>
    <dgm:pt modelId="{28D02B4D-9FDF-4133-B9BC-E1D797DDA68E}" type="parTrans" cxnId="{65357142-1CCB-4B24-B152-38725E840168}">
      <dgm:prSet/>
      <dgm:spPr/>
      <dgm:t>
        <a:bodyPr/>
        <a:lstStyle/>
        <a:p>
          <a:endParaRPr lang="en-US"/>
        </a:p>
      </dgm:t>
    </dgm:pt>
    <dgm:pt modelId="{9FA340C6-5F67-4C05-B0E5-AB97C8FB68FD}" type="sibTrans" cxnId="{65357142-1CCB-4B24-B152-38725E840168}">
      <dgm:prSet/>
      <dgm:spPr/>
      <dgm:t>
        <a:bodyPr/>
        <a:lstStyle/>
        <a:p>
          <a:endParaRPr lang="en-US"/>
        </a:p>
      </dgm:t>
    </dgm:pt>
    <dgm:pt modelId="{071819F9-16A4-4D69-8C32-ECF483A72447}">
      <dgm:prSet/>
      <dgm:spPr/>
      <dgm:t>
        <a:bodyPr/>
        <a:lstStyle/>
        <a:p>
          <a:r>
            <a:rPr lang="en-GB" b="1"/>
            <a:t>Health visiting 0-5 </a:t>
          </a:r>
          <a:endParaRPr lang="en-US" b="1"/>
        </a:p>
      </dgm:t>
    </dgm:pt>
    <dgm:pt modelId="{16092578-B81A-422E-899D-48D3CCBDE309}" type="parTrans" cxnId="{50381B7D-7D9E-4D07-AF58-A8FE346A064E}">
      <dgm:prSet/>
      <dgm:spPr/>
      <dgm:t>
        <a:bodyPr/>
        <a:lstStyle/>
        <a:p>
          <a:endParaRPr lang="en-US"/>
        </a:p>
      </dgm:t>
    </dgm:pt>
    <dgm:pt modelId="{323CA1DC-B4F6-4510-A490-FA81857A23A6}" type="sibTrans" cxnId="{50381B7D-7D9E-4D07-AF58-A8FE346A064E}">
      <dgm:prSet/>
      <dgm:spPr/>
      <dgm:t>
        <a:bodyPr/>
        <a:lstStyle/>
        <a:p>
          <a:endParaRPr lang="en-US"/>
        </a:p>
      </dgm:t>
    </dgm:pt>
    <dgm:pt modelId="{0CFA2390-B417-4361-9D34-68A66760BA31}">
      <dgm:prSet/>
      <dgm:spPr/>
      <dgm:t>
        <a:bodyPr/>
        <a:lstStyle/>
        <a:p>
          <a:r>
            <a:rPr lang="en-GB" b="1" dirty="0"/>
            <a:t>Housing</a:t>
          </a:r>
          <a:endParaRPr lang="en-US" b="1" dirty="0"/>
        </a:p>
      </dgm:t>
    </dgm:pt>
    <dgm:pt modelId="{274A4C98-9BA1-4052-85CB-91FFE0820627}" type="parTrans" cxnId="{E0121D49-8DF5-493F-9ABF-3EFDA5D41AFF}">
      <dgm:prSet/>
      <dgm:spPr/>
      <dgm:t>
        <a:bodyPr/>
        <a:lstStyle/>
        <a:p>
          <a:endParaRPr lang="en-US"/>
        </a:p>
      </dgm:t>
    </dgm:pt>
    <dgm:pt modelId="{260AE34C-DE5B-455C-8345-9C1864E62A16}" type="sibTrans" cxnId="{E0121D49-8DF5-493F-9ABF-3EFDA5D41AFF}">
      <dgm:prSet/>
      <dgm:spPr/>
      <dgm:t>
        <a:bodyPr/>
        <a:lstStyle/>
        <a:p>
          <a:endParaRPr lang="en-US"/>
        </a:p>
      </dgm:t>
    </dgm:pt>
    <dgm:pt modelId="{EFDE68B4-FC79-4E7B-83C7-77D3AB1CE57A}">
      <dgm:prSet/>
      <dgm:spPr/>
      <dgm:t>
        <a:bodyPr/>
        <a:lstStyle/>
        <a:p>
          <a:r>
            <a:rPr lang="en-GB" b="1" dirty="0"/>
            <a:t>Infant Feeding Programme</a:t>
          </a:r>
          <a:endParaRPr lang="en-US" b="1" dirty="0"/>
        </a:p>
      </dgm:t>
    </dgm:pt>
    <dgm:pt modelId="{6513A76E-E39B-4F78-ACB7-CFE78959D708}" type="parTrans" cxnId="{F1DF735B-4292-4CB3-AA91-1BDE9CBA7F29}">
      <dgm:prSet/>
      <dgm:spPr/>
      <dgm:t>
        <a:bodyPr/>
        <a:lstStyle/>
        <a:p>
          <a:endParaRPr lang="en-US"/>
        </a:p>
      </dgm:t>
    </dgm:pt>
    <dgm:pt modelId="{F1A0E4A4-D2D8-436E-B4F0-CCC497161298}" type="sibTrans" cxnId="{F1DF735B-4292-4CB3-AA91-1BDE9CBA7F29}">
      <dgm:prSet/>
      <dgm:spPr/>
      <dgm:t>
        <a:bodyPr/>
        <a:lstStyle/>
        <a:p>
          <a:endParaRPr lang="en-US"/>
        </a:p>
      </dgm:t>
    </dgm:pt>
    <dgm:pt modelId="{8F4147C3-B55D-4756-AF26-EFA5CB02613B}">
      <dgm:prSet/>
      <dgm:spPr/>
      <dgm:t>
        <a:bodyPr/>
        <a:lstStyle/>
        <a:p>
          <a:r>
            <a:rPr lang="en-GB" b="1" dirty="0"/>
            <a:t>Intensive targeted family support services</a:t>
          </a:r>
          <a:endParaRPr lang="en-US" b="1" dirty="0"/>
        </a:p>
      </dgm:t>
    </dgm:pt>
    <dgm:pt modelId="{C7BF0E0D-67A9-447F-90EF-A63DA53ADAC1}" type="parTrans" cxnId="{124140F6-551E-4C95-9B21-93BB948557FE}">
      <dgm:prSet/>
      <dgm:spPr/>
      <dgm:t>
        <a:bodyPr/>
        <a:lstStyle/>
        <a:p>
          <a:endParaRPr lang="en-US"/>
        </a:p>
      </dgm:t>
    </dgm:pt>
    <dgm:pt modelId="{72E9CFB8-A5BC-4A26-B7F5-C6AFD7AA60E7}" type="sibTrans" cxnId="{124140F6-551E-4C95-9B21-93BB948557FE}">
      <dgm:prSet/>
      <dgm:spPr/>
      <dgm:t>
        <a:bodyPr/>
        <a:lstStyle/>
        <a:p>
          <a:endParaRPr lang="en-US"/>
        </a:p>
      </dgm:t>
    </dgm:pt>
    <dgm:pt modelId="{4282B39F-DAFE-496E-B2C1-522870CDBE0D}">
      <dgm:prSet custT="1"/>
      <dgm:spPr/>
      <dgm:t>
        <a:bodyPr/>
        <a:lstStyle/>
        <a:p>
          <a:r>
            <a:rPr lang="en-GB" sz="1800" b="1" dirty="0"/>
            <a:t>Local authority 0-19 public health services, based on local needs assessments</a:t>
          </a:r>
          <a:endParaRPr lang="en-US" sz="1800" b="1" dirty="0"/>
        </a:p>
      </dgm:t>
    </dgm:pt>
    <dgm:pt modelId="{53A5B0C4-55F7-41DC-A405-4C81CFB5710A}" type="parTrans" cxnId="{F897053C-EB44-4AC4-9879-2621350EFD7E}">
      <dgm:prSet/>
      <dgm:spPr/>
      <dgm:t>
        <a:bodyPr/>
        <a:lstStyle/>
        <a:p>
          <a:endParaRPr lang="en-US"/>
        </a:p>
      </dgm:t>
    </dgm:pt>
    <dgm:pt modelId="{0BC75573-9697-4318-8505-EA409ED0063B}" type="sibTrans" cxnId="{F897053C-EB44-4AC4-9879-2621350EFD7E}">
      <dgm:prSet/>
      <dgm:spPr/>
      <dgm:t>
        <a:bodyPr/>
        <a:lstStyle/>
        <a:p>
          <a:endParaRPr lang="en-US"/>
        </a:p>
      </dgm:t>
    </dgm:pt>
    <dgm:pt modelId="{D29D066B-B52A-4E40-A5D2-A077477BB7CF}">
      <dgm:prSet/>
      <dgm:spPr/>
      <dgm:t>
        <a:bodyPr/>
        <a:lstStyle/>
        <a:p>
          <a:r>
            <a:rPr lang="en-GB" b="1" dirty="0"/>
            <a:t>Mental health services</a:t>
          </a:r>
          <a:endParaRPr lang="en-US" b="1" dirty="0"/>
        </a:p>
      </dgm:t>
    </dgm:pt>
    <dgm:pt modelId="{2DE5D8F2-B362-43C2-BDED-ADBA5E51B3B0}" type="parTrans" cxnId="{28521ADB-C259-4902-9820-B370248D71FD}">
      <dgm:prSet/>
      <dgm:spPr/>
      <dgm:t>
        <a:bodyPr/>
        <a:lstStyle/>
        <a:p>
          <a:endParaRPr lang="en-US"/>
        </a:p>
      </dgm:t>
    </dgm:pt>
    <dgm:pt modelId="{38E2EAF3-1E25-4E3E-BFDC-F7D3D921D95A}" type="sibTrans" cxnId="{28521ADB-C259-4902-9820-B370248D71FD}">
      <dgm:prSet/>
      <dgm:spPr/>
      <dgm:t>
        <a:bodyPr/>
        <a:lstStyle/>
        <a:p>
          <a:endParaRPr lang="en-US"/>
        </a:p>
      </dgm:t>
    </dgm:pt>
    <dgm:pt modelId="{352E0FEB-8CCE-4181-99F3-554FFA1C2CB3}">
      <dgm:prSet/>
      <dgm:spPr/>
      <dgm:t>
        <a:bodyPr/>
        <a:lstStyle/>
        <a:p>
          <a:r>
            <a:rPr lang="en-GB" b="1" dirty="0"/>
            <a:t>Midwifery / Maternity</a:t>
          </a:r>
          <a:endParaRPr lang="en-US" b="1" dirty="0"/>
        </a:p>
      </dgm:t>
    </dgm:pt>
    <dgm:pt modelId="{452E10F5-7237-45A5-BE99-F7EA012A2A7A}" type="parTrans" cxnId="{FAF9EA29-9D1B-4C6D-903E-495D786A1B93}">
      <dgm:prSet/>
      <dgm:spPr/>
      <dgm:t>
        <a:bodyPr/>
        <a:lstStyle/>
        <a:p>
          <a:endParaRPr lang="en-US"/>
        </a:p>
      </dgm:t>
    </dgm:pt>
    <dgm:pt modelId="{E9D23933-31FE-4B49-905F-0ECD0EA8B31D}" type="sibTrans" cxnId="{FAF9EA29-9D1B-4C6D-903E-495D786A1B93}">
      <dgm:prSet/>
      <dgm:spPr/>
      <dgm:t>
        <a:bodyPr/>
        <a:lstStyle/>
        <a:p>
          <a:endParaRPr lang="en-US"/>
        </a:p>
      </dgm:t>
    </dgm:pt>
    <dgm:pt modelId="{B9622125-B17F-4F4E-BC95-9A740691A8B6}">
      <dgm:prSet/>
      <dgm:spPr/>
      <dgm:t>
        <a:bodyPr/>
        <a:lstStyle/>
        <a:p>
          <a:r>
            <a:rPr lang="en-GB" b="1" dirty="0"/>
            <a:t>Nutrition and Weight Management</a:t>
          </a:r>
          <a:endParaRPr lang="en-US" b="1" dirty="0"/>
        </a:p>
      </dgm:t>
    </dgm:pt>
    <dgm:pt modelId="{6E9A4BDB-700B-4A24-95C4-8A44212E959E}" type="parTrans" cxnId="{1C25285A-CEFD-4B09-8130-BC8C29152A81}">
      <dgm:prSet/>
      <dgm:spPr/>
      <dgm:t>
        <a:bodyPr/>
        <a:lstStyle/>
        <a:p>
          <a:endParaRPr lang="en-US"/>
        </a:p>
      </dgm:t>
    </dgm:pt>
    <dgm:pt modelId="{36B793CE-A03E-4D24-A848-50673B80D9D9}" type="sibTrans" cxnId="{1C25285A-CEFD-4B09-8130-BC8C29152A81}">
      <dgm:prSet/>
      <dgm:spPr/>
      <dgm:t>
        <a:bodyPr/>
        <a:lstStyle/>
        <a:p>
          <a:endParaRPr lang="en-US"/>
        </a:p>
      </dgm:t>
    </dgm:pt>
    <dgm:pt modelId="{5B4C7855-B534-4ACC-A3ED-07751550CC8B}">
      <dgm:prSet/>
      <dgm:spPr/>
      <dgm:t>
        <a:bodyPr/>
        <a:lstStyle/>
        <a:p>
          <a:r>
            <a:rPr lang="en-GB" b="1" dirty="0"/>
            <a:t>Oral Health Improvement</a:t>
          </a:r>
          <a:endParaRPr lang="en-US" b="1" dirty="0"/>
        </a:p>
      </dgm:t>
    </dgm:pt>
    <dgm:pt modelId="{10C3924A-7530-465E-8022-5B293B48D725}" type="parTrans" cxnId="{38F76078-E150-475C-9481-695BCCB4F70B}">
      <dgm:prSet/>
      <dgm:spPr/>
      <dgm:t>
        <a:bodyPr/>
        <a:lstStyle/>
        <a:p>
          <a:endParaRPr lang="en-US"/>
        </a:p>
      </dgm:t>
    </dgm:pt>
    <dgm:pt modelId="{FD6CE115-8444-4FB3-B19D-DD5B44926A6B}" type="sibTrans" cxnId="{38F76078-E150-475C-9481-695BCCB4F70B}">
      <dgm:prSet/>
      <dgm:spPr/>
      <dgm:t>
        <a:bodyPr/>
        <a:lstStyle/>
        <a:p>
          <a:endParaRPr lang="en-US"/>
        </a:p>
      </dgm:t>
    </dgm:pt>
    <dgm:pt modelId="{7B9C272D-07DA-4E12-B2E5-658B93E4888A}">
      <dgm:prSet/>
      <dgm:spPr/>
      <dgm:t>
        <a:bodyPr/>
        <a:lstStyle/>
        <a:p>
          <a:r>
            <a:rPr lang="en-GB" b="1" dirty="0"/>
            <a:t>Parent-Infant Relationships and Perinatal Mental Health Support</a:t>
          </a:r>
          <a:endParaRPr lang="en-US" b="1" dirty="0"/>
        </a:p>
      </dgm:t>
    </dgm:pt>
    <dgm:pt modelId="{38D13846-F6CA-4B84-AEE6-9EDAED7EFBA2}" type="parTrans" cxnId="{42F594A0-D180-4DDF-9C67-DF2041D2DADF}">
      <dgm:prSet/>
      <dgm:spPr/>
      <dgm:t>
        <a:bodyPr/>
        <a:lstStyle/>
        <a:p>
          <a:endParaRPr lang="en-US"/>
        </a:p>
      </dgm:t>
    </dgm:pt>
    <dgm:pt modelId="{7810E29E-18CF-401E-AE96-5AB4DF8C7CEA}" type="sibTrans" cxnId="{42F594A0-D180-4DDF-9C67-DF2041D2DADF}">
      <dgm:prSet/>
      <dgm:spPr/>
      <dgm:t>
        <a:bodyPr/>
        <a:lstStyle/>
        <a:p>
          <a:endParaRPr lang="en-US"/>
        </a:p>
      </dgm:t>
    </dgm:pt>
    <dgm:pt modelId="{75015F7A-C5D1-41F1-AE3D-E4D2F29799EB}">
      <dgm:prSet/>
      <dgm:spPr/>
      <dgm:t>
        <a:bodyPr/>
        <a:lstStyle/>
        <a:p>
          <a:r>
            <a:rPr lang="en-GB" b="1" dirty="0"/>
            <a:t>Parenting Support</a:t>
          </a:r>
          <a:endParaRPr lang="en-US" b="1" dirty="0"/>
        </a:p>
      </dgm:t>
    </dgm:pt>
    <dgm:pt modelId="{19CF17C9-513A-4936-8798-0E665EC32370}" type="parTrans" cxnId="{FE5217F5-0587-45F8-9F71-0B9F1C936FBF}">
      <dgm:prSet/>
      <dgm:spPr/>
      <dgm:t>
        <a:bodyPr/>
        <a:lstStyle/>
        <a:p>
          <a:endParaRPr lang="en-US"/>
        </a:p>
      </dgm:t>
    </dgm:pt>
    <dgm:pt modelId="{01DD6F62-06F0-42AE-AC62-9B24752A4E66}" type="sibTrans" cxnId="{FE5217F5-0587-45F8-9F71-0B9F1C936FBF}">
      <dgm:prSet/>
      <dgm:spPr/>
      <dgm:t>
        <a:bodyPr/>
        <a:lstStyle/>
        <a:p>
          <a:endParaRPr lang="en-US"/>
        </a:p>
      </dgm:t>
    </dgm:pt>
    <dgm:pt modelId="{4E2FD455-AE84-489F-ADD2-5D42B15F9C7D}">
      <dgm:prSet/>
      <dgm:spPr/>
      <dgm:t>
        <a:bodyPr/>
        <a:lstStyle/>
        <a:p>
          <a:r>
            <a:rPr lang="en-GB" b="1" dirty="0"/>
            <a:t>Reducing Parental Conflict</a:t>
          </a:r>
          <a:endParaRPr lang="en-US" b="1" dirty="0"/>
        </a:p>
      </dgm:t>
    </dgm:pt>
    <dgm:pt modelId="{7D0D6339-B660-441B-A5D5-58503CBFEC5F}" type="parTrans" cxnId="{70CE26AC-8726-4922-BB32-3F2109DBC50B}">
      <dgm:prSet/>
      <dgm:spPr/>
      <dgm:t>
        <a:bodyPr/>
        <a:lstStyle/>
        <a:p>
          <a:endParaRPr lang="en-US"/>
        </a:p>
      </dgm:t>
    </dgm:pt>
    <dgm:pt modelId="{2A0EB6BC-340D-462B-8B93-10B36B0CA762}" type="sibTrans" cxnId="{70CE26AC-8726-4922-BB32-3F2109DBC50B}">
      <dgm:prSet/>
      <dgm:spPr/>
      <dgm:t>
        <a:bodyPr/>
        <a:lstStyle/>
        <a:p>
          <a:endParaRPr lang="en-US"/>
        </a:p>
      </dgm:t>
    </dgm:pt>
    <dgm:pt modelId="{3732AD95-7936-4E1B-956D-73AD5D34DF64}">
      <dgm:prSet/>
      <dgm:spPr/>
      <dgm:t>
        <a:bodyPr/>
        <a:lstStyle/>
        <a:p>
          <a:r>
            <a:rPr lang="en-GB" b="1" dirty="0"/>
            <a:t>SEND support and services</a:t>
          </a:r>
          <a:endParaRPr lang="en-US" b="1" dirty="0"/>
        </a:p>
      </dgm:t>
    </dgm:pt>
    <dgm:pt modelId="{E32AAF74-F82A-4EC0-8DBD-F192E9EB8919}" type="parTrans" cxnId="{F2DD2C8A-528A-4BCB-B60D-700375611EC0}">
      <dgm:prSet/>
      <dgm:spPr/>
      <dgm:t>
        <a:bodyPr/>
        <a:lstStyle/>
        <a:p>
          <a:endParaRPr lang="en-US"/>
        </a:p>
      </dgm:t>
    </dgm:pt>
    <dgm:pt modelId="{F94186C5-6893-4EAD-9285-D00BF1ACADCE}" type="sibTrans" cxnId="{F2DD2C8A-528A-4BCB-B60D-700375611EC0}">
      <dgm:prSet/>
      <dgm:spPr/>
      <dgm:t>
        <a:bodyPr/>
        <a:lstStyle/>
        <a:p>
          <a:endParaRPr lang="en-US"/>
        </a:p>
      </dgm:t>
    </dgm:pt>
    <dgm:pt modelId="{B9B9C4AB-3F57-4DD5-BDF4-02249A06290D}">
      <dgm:prSet/>
      <dgm:spPr/>
      <dgm:t>
        <a:bodyPr/>
        <a:lstStyle/>
        <a:p>
          <a:r>
            <a:rPr lang="en-GB" b="1" dirty="0"/>
            <a:t>Stop Smoking Support</a:t>
          </a:r>
          <a:endParaRPr lang="en-US" b="1" dirty="0"/>
        </a:p>
      </dgm:t>
    </dgm:pt>
    <dgm:pt modelId="{E80B42C8-B1A5-43E6-B7D7-CFDAFFC0937C}" type="parTrans" cxnId="{46F243B2-FD03-407B-821D-5B76A06F3DFF}">
      <dgm:prSet/>
      <dgm:spPr/>
      <dgm:t>
        <a:bodyPr/>
        <a:lstStyle/>
        <a:p>
          <a:endParaRPr lang="en-US"/>
        </a:p>
      </dgm:t>
    </dgm:pt>
    <dgm:pt modelId="{6C9A84A2-0E4C-4EC1-B24D-DF143068579E}" type="sibTrans" cxnId="{46F243B2-FD03-407B-821D-5B76A06F3DFF}">
      <dgm:prSet/>
      <dgm:spPr/>
      <dgm:t>
        <a:bodyPr/>
        <a:lstStyle/>
        <a:p>
          <a:endParaRPr lang="en-US"/>
        </a:p>
      </dgm:t>
    </dgm:pt>
    <dgm:pt modelId="{8E4FED74-20A0-4F20-A92B-6FFCB36B7851}">
      <dgm:prSet/>
      <dgm:spPr/>
      <dgm:t>
        <a:bodyPr/>
        <a:lstStyle/>
        <a:p>
          <a:r>
            <a:rPr lang="en-GB" b="1" dirty="0"/>
            <a:t>Substance (alcohol/drug) misuse support</a:t>
          </a:r>
          <a:endParaRPr lang="en-US" b="1" dirty="0"/>
        </a:p>
      </dgm:t>
    </dgm:pt>
    <dgm:pt modelId="{71EDD494-C23B-422B-8D43-E5EAC5583ACA}" type="parTrans" cxnId="{4BF5E1C2-5CEC-4320-B9D0-0A95EE0E8A06}">
      <dgm:prSet/>
      <dgm:spPr/>
      <dgm:t>
        <a:bodyPr/>
        <a:lstStyle/>
        <a:p>
          <a:endParaRPr lang="en-US"/>
        </a:p>
      </dgm:t>
    </dgm:pt>
    <dgm:pt modelId="{E5D1FF24-4D8F-4FE7-88C7-8E537C26A293}" type="sibTrans" cxnId="{4BF5E1C2-5CEC-4320-B9D0-0A95EE0E8A06}">
      <dgm:prSet/>
      <dgm:spPr/>
      <dgm:t>
        <a:bodyPr/>
        <a:lstStyle/>
        <a:p>
          <a:endParaRPr lang="en-US"/>
        </a:p>
      </dgm:t>
    </dgm:pt>
    <dgm:pt modelId="{417B068F-F841-430D-9D26-57357AE66B5D}">
      <dgm:prSet/>
      <dgm:spPr/>
      <dgm:t>
        <a:bodyPr/>
        <a:lstStyle/>
        <a:p>
          <a:r>
            <a:rPr lang="en-GB" b="1" dirty="0"/>
            <a:t>Support for Separating or Separated Parents</a:t>
          </a:r>
          <a:endParaRPr lang="en-US" b="1" dirty="0"/>
        </a:p>
      </dgm:t>
    </dgm:pt>
    <dgm:pt modelId="{9E9E79AF-6BDE-4646-8A05-02935714796D}" type="parTrans" cxnId="{95D699BC-BD26-48D9-83A1-7BABFA08B667}">
      <dgm:prSet/>
      <dgm:spPr/>
      <dgm:t>
        <a:bodyPr/>
        <a:lstStyle/>
        <a:p>
          <a:endParaRPr lang="en-US"/>
        </a:p>
      </dgm:t>
    </dgm:pt>
    <dgm:pt modelId="{837ACDA2-AA2D-4BC6-B985-D844897072B1}" type="sibTrans" cxnId="{95D699BC-BD26-48D9-83A1-7BABFA08B667}">
      <dgm:prSet/>
      <dgm:spPr/>
      <dgm:t>
        <a:bodyPr/>
        <a:lstStyle/>
        <a:p>
          <a:endParaRPr lang="en-US"/>
        </a:p>
      </dgm:t>
    </dgm:pt>
    <dgm:pt modelId="{C459753F-FBF9-4384-8894-42B708D1B7A9}">
      <dgm:prSet/>
      <dgm:spPr/>
      <dgm:t>
        <a:bodyPr/>
        <a:lstStyle/>
        <a:p>
          <a:r>
            <a:rPr lang="en-GB" b="1" dirty="0"/>
            <a:t>Youth Justice Services</a:t>
          </a:r>
          <a:endParaRPr lang="en-US" b="1" dirty="0"/>
        </a:p>
      </dgm:t>
    </dgm:pt>
    <dgm:pt modelId="{EBA7CD4B-C7CA-444F-A631-AA3496F13FFB}" type="parTrans" cxnId="{1CA94492-085D-433D-B3BC-0DA29AED0876}">
      <dgm:prSet/>
      <dgm:spPr/>
      <dgm:t>
        <a:bodyPr/>
        <a:lstStyle/>
        <a:p>
          <a:endParaRPr lang="en-US"/>
        </a:p>
      </dgm:t>
    </dgm:pt>
    <dgm:pt modelId="{44141E56-C7EA-419F-8071-63646B0AD9CC}" type="sibTrans" cxnId="{1CA94492-085D-433D-B3BC-0DA29AED0876}">
      <dgm:prSet/>
      <dgm:spPr/>
      <dgm:t>
        <a:bodyPr/>
        <a:lstStyle/>
        <a:p>
          <a:endParaRPr lang="en-US"/>
        </a:p>
      </dgm:t>
    </dgm:pt>
    <dgm:pt modelId="{E9FA67CD-4736-4931-B19E-CFD004C85698}">
      <dgm:prSet/>
      <dgm:spPr/>
      <dgm:t>
        <a:bodyPr/>
        <a:lstStyle/>
        <a:p>
          <a:r>
            <a:rPr lang="en-GB" b="1" dirty="0"/>
            <a:t>Youth Services - Universal and Targeted</a:t>
          </a:r>
          <a:endParaRPr lang="en-US" b="1" dirty="0"/>
        </a:p>
      </dgm:t>
    </dgm:pt>
    <dgm:pt modelId="{198F2D11-2FEC-4AAC-BEFB-44DC8F24624B}" type="parTrans" cxnId="{76429637-7706-45B7-8B3C-46C135A17126}">
      <dgm:prSet/>
      <dgm:spPr/>
      <dgm:t>
        <a:bodyPr/>
        <a:lstStyle/>
        <a:p>
          <a:endParaRPr lang="en-US"/>
        </a:p>
      </dgm:t>
    </dgm:pt>
    <dgm:pt modelId="{2BA506A3-966F-4E89-A315-002721B7B715}" type="sibTrans" cxnId="{76429637-7706-45B7-8B3C-46C135A17126}">
      <dgm:prSet/>
      <dgm:spPr/>
      <dgm:t>
        <a:bodyPr/>
        <a:lstStyle/>
        <a:p>
          <a:endParaRPr lang="en-US"/>
        </a:p>
      </dgm:t>
    </dgm:pt>
    <dgm:pt modelId="{A3A87A70-B25D-4A3F-800E-7B49C457A56D}" type="pres">
      <dgm:prSet presAssocID="{ED07160E-64A8-42E9-82D3-5A5C1A6B30D2}" presName="Name0" presStyleCnt="0">
        <dgm:presLayoutVars>
          <dgm:dir/>
          <dgm:resizeHandles val="exact"/>
        </dgm:presLayoutVars>
      </dgm:prSet>
      <dgm:spPr/>
    </dgm:pt>
    <dgm:pt modelId="{01E6CE7F-ECF5-4432-BD9D-5DB25D1EF20B}" type="pres">
      <dgm:prSet presAssocID="{90C518A6-C3B5-44C3-BC78-5494E45A7EA5}" presName="node" presStyleLbl="node1" presStyleIdx="0" presStyleCnt="24">
        <dgm:presLayoutVars>
          <dgm:bulletEnabled val="1"/>
        </dgm:presLayoutVars>
      </dgm:prSet>
      <dgm:spPr/>
    </dgm:pt>
    <dgm:pt modelId="{EB97C41C-A9D3-4483-942A-68BAB14B5EF7}" type="pres">
      <dgm:prSet presAssocID="{4C86A256-E4B1-44DF-921D-11F024DABBBE}" presName="sibTrans" presStyleLbl="sibTrans1D1" presStyleIdx="0" presStyleCnt="23"/>
      <dgm:spPr/>
    </dgm:pt>
    <dgm:pt modelId="{B5DB1ED3-627C-4B48-BC97-19614DF1BFE7}" type="pres">
      <dgm:prSet presAssocID="{4C86A256-E4B1-44DF-921D-11F024DABBBE}" presName="connectorText" presStyleLbl="sibTrans1D1" presStyleIdx="0" presStyleCnt="23"/>
      <dgm:spPr/>
    </dgm:pt>
    <dgm:pt modelId="{4A054EE4-B8AF-469C-8D8C-43C7B2109541}" type="pres">
      <dgm:prSet presAssocID="{EC703950-D993-4748-9AA2-938D3B2DD544}" presName="node" presStyleLbl="node1" presStyleIdx="1" presStyleCnt="24">
        <dgm:presLayoutVars>
          <dgm:bulletEnabled val="1"/>
        </dgm:presLayoutVars>
      </dgm:prSet>
      <dgm:spPr/>
    </dgm:pt>
    <dgm:pt modelId="{744EEBE3-F007-49CD-9E1B-D6CA3D45151C}" type="pres">
      <dgm:prSet presAssocID="{61AAE8F4-A078-4D45-994E-A2DDBFA69AFC}" presName="sibTrans" presStyleLbl="sibTrans1D1" presStyleIdx="1" presStyleCnt="23"/>
      <dgm:spPr/>
    </dgm:pt>
    <dgm:pt modelId="{CEF92B2F-4F9F-42D8-8B39-5A538993E126}" type="pres">
      <dgm:prSet presAssocID="{61AAE8F4-A078-4D45-994E-A2DDBFA69AFC}" presName="connectorText" presStyleLbl="sibTrans1D1" presStyleIdx="1" presStyleCnt="23"/>
      <dgm:spPr/>
    </dgm:pt>
    <dgm:pt modelId="{26C313AC-60CC-499C-AE86-B0DC16B11F1F}" type="pres">
      <dgm:prSet presAssocID="{9EB763D0-C273-4964-93D0-03310EC98280}" presName="node" presStyleLbl="node1" presStyleIdx="2" presStyleCnt="24">
        <dgm:presLayoutVars>
          <dgm:bulletEnabled val="1"/>
        </dgm:presLayoutVars>
      </dgm:prSet>
      <dgm:spPr/>
    </dgm:pt>
    <dgm:pt modelId="{7077E452-8554-4CD6-9D3E-F692AD751D30}" type="pres">
      <dgm:prSet presAssocID="{1A0322DF-81B5-4757-9972-8055C5A33ABA}" presName="sibTrans" presStyleLbl="sibTrans1D1" presStyleIdx="2" presStyleCnt="23"/>
      <dgm:spPr/>
    </dgm:pt>
    <dgm:pt modelId="{5F26F18C-FCB7-456F-89A7-02F28BA685A8}" type="pres">
      <dgm:prSet presAssocID="{1A0322DF-81B5-4757-9972-8055C5A33ABA}" presName="connectorText" presStyleLbl="sibTrans1D1" presStyleIdx="2" presStyleCnt="23"/>
      <dgm:spPr/>
    </dgm:pt>
    <dgm:pt modelId="{E65DF672-47BF-4B2E-8508-77F788BAD352}" type="pres">
      <dgm:prSet presAssocID="{BA0ED168-9856-4F79-AA50-F5ECF7EDAD0E}" presName="node" presStyleLbl="node1" presStyleIdx="3" presStyleCnt="24">
        <dgm:presLayoutVars>
          <dgm:bulletEnabled val="1"/>
        </dgm:presLayoutVars>
      </dgm:prSet>
      <dgm:spPr/>
    </dgm:pt>
    <dgm:pt modelId="{4280EEE3-8FA6-491C-B786-80A59DE38212}" type="pres">
      <dgm:prSet presAssocID="{B06BD82B-67FF-4014-86FD-01E35DE1EF86}" presName="sibTrans" presStyleLbl="sibTrans1D1" presStyleIdx="3" presStyleCnt="23"/>
      <dgm:spPr/>
    </dgm:pt>
    <dgm:pt modelId="{5B542816-04B7-4C03-A30B-D3479587CA44}" type="pres">
      <dgm:prSet presAssocID="{B06BD82B-67FF-4014-86FD-01E35DE1EF86}" presName="connectorText" presStyleLbl="sibTrans1D1" presStyleIdx="3" presStyleCnt="23"/>
      <dgm:spPr/>
    </dgm:pt>
    <dgm:pt modelId="{1BC081F2-7C1C-4931-B384-D160A2109174}" type="pres">
      <dgm:prSet presAssocID="{CE55ABE5-9746-4D7A-B8B2-C70B7198D5D1}" presName="node" presStyleLbl="node1" presStyleIdx="4" presStyleCnt="24">
        <dgm:presLayoutVars>
          <dgm:bulletEnabled val="1"/>
        </dgm:presLayoutVars>
      </dgm:prSet>
      <dgm:spPr/>
    </dgm:pt>
    <dgm:pt modelId="{BD9555E1-5AF7-4A11-A4E7-846EA16B3032}" type="pres">
      <dgm:prSet presAssocID="{AE4FB1F4-1C65-4819-8005-403A60C3BF92}" presName="sibTrans" presStyleLbl="sibTrans1D1" presStyleIdx="4" presStyleCnt="23"/>
      <dgm:spPr/>
    </dgm:pt>
    <dgm:pt modelId="{CBD7EFCC-9946-45F8-9DED-EC965489A245}" type="pres">
      <dgm:prSet presAssocID="{AE4FB1F4-1C65-4819-8005-403A60C3BF92}" presName="connectorText" presStyleLbl="sibTrans1D1" presStyleIdx="4" presStyleCnt="23"/>
      <dgm:spPr/>
    </dgm:pt>
    <dgm:pt modelId="{021B947C-B7DB-4F87-A20D-F102867F340E}" type="pres">
      <dgm:prSet presAssocID="{72DBB55A-A40A-4953-8F20-1E483CC7B572}" presName="node" presStyleLbl="node1" presStyleIdx="5" presStyleCnt="24" custScaleY="122454">
        <dgm:presLayoutVars>
          <dgm:bulletEnabled val="1"/>
        </dgm:presLayoutVars>
      </dgm:prSet>
      <dgm:spPr/>
    </dgm:pt>
    <dgm:pt modelId="{553A19A0-8422-4E97-A3EA-2C433204C23A}" type="pres">
      <dgm:prSet presAssocID="{9FA340C6-5F67-4C05-B0E5-AB97C8FB68FD}" presName="sibTrans" presStyleLbl="sibTrans1D1" presStyleIdx="5" presStyleCnt="23"/>
      <dgm:spPr/>
    </dgm:pt>
    <dgm:pt modelId="{5865510B-4D99-4DC3-9AE6-28D06D766869}" type="pres">
      <dgm:prSet presAssocID="{9FA340C6-5F67-4C05-B0E5-AB97C8FB68FD}" presName="connectorText" presStyleLbl="sibTrans1D1" presStyleIdx="5" presStyleCnt="23"/>
      <dgm:spPr/>
    </dgm:pt>
    <dgm:pt modelId="{E5665787-D619-470A-A8AA-01FD283E9A8C}" type="pres">
      <dgm:prSet presAssocID="{071819F9-16A4-4D69-8C32-ECF483A72447}" presName="node" presStyleLbl="node1" presStyleIdx="6" presStyleCnt="24">
        <dgm:presLayoutVars>
          <dgm:bulletEnabled val="1"/>
        </dgm:presLayoutVars>
      </dgm:prSet>
      <dgm:spPr/>
    </dgm:pt>
    <dgm:pt modelId="{C37017CF-1C2D-4D10-93FB-E69836A44E19}" type="pres">
      <dgm:prSet presAssocID="{323CA1DC-B4F6-4510-A490-FA81857A23A6}" presName="sibTrans" presStyleLbl="sibTrans1D1" presStyleIdx="6" presStyleCnt="23"/>
      <dgm:spPr/>
    </dgm:pt>
    <dgm:pt modelId="{15EE61C1-A042-4278-80A0-B7E93D5173D8}" type="pres">
      <dgm:prSet presAssocID="{323CA1DC-B4F6-4510-A490-FA81857A23A6}" presName="connectorText" presStyleLbl="sibTrans1D1" presStyleIdx="6" presStyleCnt="23"/>
      <dgm:spPr/>
    </dgm:pt>
    <dgm:pt modelId="{49E60F73-1D90-4300-B7A4-A7F94954FDCA}" type="pres">
      <dgm:prSet presAssocID="{0CFA2390-B417-4361-9D34-68A66760BA31}" presName="node" presStyleLbl="node1" presStyleIdx="7" presStyleCnt="24">
        <dgm:presLayoutVars>
          <dgm:bulletEnabled val="1"/>
        </dgm:presLayoutVars>
      </dgm:prSet>
      <dgm:spPr/>
    </dgm:pt>
    <dgm:pt modelId="{1C0A7440-9162-4A3B-B2D7-A759E864B55B}" type="pres">
      <dgm:prSet presAssocID="{260AE34C-DE5B-455C-8345-9C1864E62A16}" presName="sibTrans" presStyleLbl="sibTrans1D1" presStyleIdx="7" presStyleCnt="23"/>
      <dgm:spPr/>
    </dgm:pt>
    <dgm:pt modelId="{CFAB35C0-3519-4AF9-9794-B5DEBCC5747A}" type="pres">
      <dgm:prSet presAssocID="{260AE34C-DE5B-455C-8345-9C1864E62A16}" presName="connectorText" presStyleLbl="sibTrans1D1" presStyleIdx="7" presStyleCnt="23"/>
      <dgm:spPr/>
    </dgm:pt>
    <dgm:pt modelId="{F4BB1078-8D5A-4BF7-80C5-CC7AF3ED760B}" type="pres">
      <dgm:prSet presAssocID="{EFDE68B4-FC79-4E7B-83C7-77D3AB1CE57A}" presName="node" presStyleLbl="node1" presStyleIdx="8" presStyleCnt="24">
        <dgm:presLayoutVars>
          <dgm:bulletEnabled val="1"/>
        </dgm:presLayoutVars>
      </dgm:prSet>
      <dgm:spPr/>
    </dgm:pt>
    <dgm:pt modelId="{FD2D6882-6D9D-42EA-B4FA-5A4232209077}" type="pres">
      <dgm:prSet presAssocID="{F1A0E4A4-D2D8-436E-B4F0-CCC497161298}" presName="sibTrans" presStyleLbl="sibTrans1D1" presStyleIdx="8" presStyleCnt="23"/>
      <dgm:spPr/>
    </dgm:pt>
    <dgm:pt modelId="{CA1B95AB-06DA-4034-BDFC-A5D13E2E7798}" type="pres">
      <dgm:prSet presAssocID="{F1A0E4A4-D2D8-436E-B4F0-CCC497161298}" presName="connectorText" presStyleLbl="sibTrans1D1" presStyleIdx="8" presStyleCnt="23"/>
      <dgm:spPr/>
    </dgm:pt>
    <dgm:pt modelId="{4B2CFFBF-3884-4B21-895C-3581CAF83BBE}" type="pres">
      <dgm:prSet presAssocID="{8F4147C3-B55D-4756-AF26-EFA5CB02613B}" presName="node" presStyleLbl="node1" presStyleIdx="9" presStyleCnt="24">
        <dgm:presLayoutVars>
          <dgm:bulletEnabled val="1"/>
        </dgm:presLayoutVars>
      </dgm:prSet>
      <dgm:spPr/>
    </dgm:pt>
    <dgm:pt modelId="{D079FC32-70F0-40FC-9FC0-A097F635754D}" type="pres">
      <dgm:prSet presAssocID="{72E9CFB8-A5BC-4A26-B7F5-C6AFD7AA60E7}" presName="sibTrans" presStyleLbl="sibTrans1D1" presStyleIdx="9" presStyleCnt="23"/>
      <dgm:spPr/>
    </dgm:pt>
    <dgm:pt modelId="{2CA58292-79DF-455D-AA45-E8ADAE9CEC42}" type="pres">
      <dgm:prSet presAssocID="{72E9CFB8-A5BC-4A26-B7F5-C6AFD7AA60E7}" presName="connectorText" presStyleLbl="sibTrans1D1" presStyleIdx="9" presStyleCnt="23"/>
      <dgm:spPr/>
    </dgm:pt>
    <dgm:pt modelId="{86064526-15BA-4B91-A50C-60D246F664C6}" type="pres">
      <dgm:prSet presAssocID="{4282B39F-DAFE-496E-B2C1-522870CDBE0D}" presName="node" presStyleLbl="node1" presStyleIdx="10" presStyleCnt="24">
        <dgm:presLayoutVars>
          <dgm:bulletEnabled val="1"/>
        </dgm:presLayoutVars>
      </dgm:prSet>
      <dgm:spPr/>
    </dgm:pt>
    <dgm:pt modelId="{7D653ACC-C25F-445A-BF03-1780CED937EC}" type="pres">
      <dgm:prSet presAssocID="{0BC75573-9697-4318-8505-EA409ED0063B}" presName="sibTrans" presStyleLbl="sibTrans1D1" presStyleIdx="10" presStyleCnt="23"/>
      <dgm:spPr/>
    </dgm:pt>
    <dgm:pt modelId="{E6BECA36-7F21-4A8E-A9F7-2722D91CA8E2}" type="pres">
      <dgm:prSet presAssocID="{0BC75573-9697-4318-8505-EA409ED0063B}" presName="connectorText" presStyleLbl="sibTrans1D1" presStyleIdx="10" presStyleCnt="23"/>
      <dgm:spPr/>
    </dgm:pt>
    <dgm:pt modelId="{B00153BC-14C1-4FC8-A124-DE32B387CC02}" type="pres">
      <dgm:prSet presAssocID="{D29D066B-B52A-4E40-A5D2-A077477BB7CF}" presName="node" presStyleLbl="node1" presStyleIdx="11" presStyleCnt="24">
        <dgm:presLayoutVars>
          <dgm:bulletEnabled val="1"/>
        </dgm:presLayoutVars>
      </dgm:prSet>
      <dgm:spPr/>
    </dgm:pt>
    <dgm:pt modelId="{4F036EA5-D141-4C09-AC6F-65D8CBE960E0}" type="pres">
      <dgm:prSet presAssocID="{38E2EAF3-1E25-4E3E-BFDC-F7D3D921D95A}" presName="sibTrans" presStyleLbl="sibTrans1D1" presStyleIdx="11" presStyleCnt="23"/>
      <dgm:spPr/>
    </dgm:pt>
    <dgm:pt modelId="{30D0DE05-0C48-48A8-B064-CDD40ACC740E}" type="pres">
      <dgm:prSet presAssocID="{38E2EAF3-1E25-4E3E-BFDC-F7D3D921D95A}" presName="connectorText" presStyleLbl="sibTrans1D1" presStyleIdx="11" presStyleCnt="23"/>
      <dgm:spPr/>
    </dgm:pt>
    <dgm:pt modelId="{0E847918-83F3-41C2-9DFB-2C051D5BFD59}" type="pres">
      <dgm:prSet presAssocID="{352E0FEB-8CCE-4181-99F3-554FFA1C2CB3}" presName="node" presStyleLbl="node1" presStyleIdx="12" presStyleCnt="24">
        <dgm:presLayoutVars>
          <dgm:bulletEnabled val="1"/>
        </dgm:presLayoutVars>
      </dgm:prSet>
      <dgm:spPr/>
    </dgm:pt>
    <dgm:pt modelId="{4345E9C3-D1E3-4542-9163-37B2D0192AD2}" type="pres">
      <dgm:prSet presAssocID="{E9D23933-31FE-4B49-905F-0ECD0EA8B31D}" presName="sibTrans" presStyleLbl="sibTrans1D1" presStyleIdx="12" presStyleCnt="23"/>
      <dgm:spPr/>
    </dgm:pt>
    <dgm:pt modelId="{DF419CD3-0F05-4141-8B1C-375CD87EEC60}" type="pres">
      <dgm:prSet presAssocID="{E9D23933-31FE-4B49-905F-0ECD0EA8B31D}" presName="connectorText" presStyleLbl="sibTrans1D1" presStyleIdx="12" presStyleCnt="23"/>
      <dgm:spPr/>
    </dgm:pt>
    <dgm:pt modelId="{3C850416-5EA2-4D37-B3E8-B7204B815C8C}" type="pres">
      <dgm:prSet presAssocID="{B9622125-B17F-4F4E-BC95-9A740691A8B6}" presName="node" presStyleLbl="node1" presStyleIdx="13" presStyleCnt="24">
        <dgm:presLayoutVars>
          <dgm:bulletEnabled val="1"/>
        </dgm:presLayoutVars>
      </dgm:prSet>
      <dgm:spPr/>
    </dgm:pt>
    <dgm:pt modelId="{C2B93531-5D07-4079-9A88-EF28AABCBA6A}" type="pres">
      <dgm:prSet presAssocID="{36B793CE-A03E-4D24-A848-50673B80D9D9}" presName="sibTrans" presStyleLbl="sibTrans1D1" presStyleIdx="13" presStyleCnt="23"/>
      <dgm:spPr/>
    </dgm:pt>
    <dgm:pt modelId="{5623B54F-5A66-4D22-8094-77652086F3A8}" type="pres">
      <dgm:prSet presAssocID="{36B793CE-A03E-4D24-A848-50673B80D9D9}" presName="connectorText" presStyleLbl="sibTrans1D1" presStyleIdx="13" presStyleCnt="23"/>
      <dgm:spPr/>
    </dgm:pt>
    <dgm:pt modelId="{B812173B-2EC3-4D79-8377-52FD828815DC}" type="pres">
      <dgm:prSet presAssocID="{5B4C7855-B534-4ACC-A3ED-07751550CC8B}" presName="node" presStyleLbl="node1" presStyleIdx="14" presStyleCnt="24">
        <dgm:presLayoutVars>
          <dgm:bulletEnabled val="1"/>
        </dgm:presLayoutVars>
      </dgm:prSet>
      <dgm:spPr/>
    </dgm:pt>
    <dgm:pt modelId="{D6F8EF89-F60C-404D-9E71-5DF79335C736}" type="pres">
      <dgm:prSet presAssocID="{FD6CE115-8444-4FB3-B19D-DD5B44926A6B}" presName="sibTrans" presStyleLbl="sibTrans1D1" presStyleIdx="14" presStyleCnt="23"/>
      <dgm:spPr/>
    </dgm:pt>
    <dgm:pt modelId="{8C557C14-DC7D-4E9E-A55A-3D416B024449}" type="pres">
      <dgm:prSet presAssocID="{FD6CE115-8444-4FB3-B19D-DD5B44926A6B}" presName="connectorText" presStyleLbl="sibTrans1D1" presStyleIdx="14" presStyleCnt="23"/>
      <dgm:spPr/>
    </dgm:pt>
    <dgm:pt modelId="{E7BC3917-1A5E-4391-8A66-2B533597B2BD}" type="pres">
      <dgm:prSet presAssocID="{7B9C272D-07DA-4E12-B2E5-658B93E4888A}" presName="node" presStyleLbl="node1" presStyleIdx="15" presStyleCnt="24">
        <dgm:presLayoutVars>
          <dgm:bulletEnabled val="1"/>
        </dgm:presLayoutVars>
      </dgm:prSet>
      <dgm:spPr/>
    </dgm:pt>
    <dgm:pt modelId="{B4820D0F-7FD3-47E6-A6F1-F7206C8301AE}" type="pres">
      <dgm:prSet presAssocID="{7810E29E-18CF-401E-AE96-5AB4DF8C7CEA}" presName="sibTrans" presStyleLbl="sibTrans1D1" presStyleIdx="15" presStyleCnt="23"/>
      <dgm:spPr/>
    </dgm:pt>
    <dgm:pt modelId="{FB1B82A2-7525-4D2E-8D25-D69F53AC5AC6}" type="pres">
      <dgm:prSet presAssocID="{7810E29E-18CF-401E-AE96-5AB4DF8C7CEA}" presName="connectorText" presStyleLbl="sibTrans1D1" presStyleIdx="15" presStyleCnt="23"/>
      <dgm:spPr/>
    </dgm:pt>
    <dgm:pt modelId="{C43567D1-CDA2-44DD-8728-7665BF04306C}" type="pres">
      <dgm:prSet presAssocID="{75015F7A-C5D1-41F1-AE3D-E4D2F29799EB}" presName="node" presStyleLbl="node1" presStyleIdx="16" presStyleCnt="24">
        <dgm:presLayoutVars>
          <dgm:bulletEnabled val="1"/>
        </dgm:presLayoutVars>
      </dgm:prSet>
      <dgm:spPr/>
    </dgm:pt>
    <dgm:pt modelId="{1FDD7254-1189-4249-9155-D240EC806C78}" type="pres">
      <dgm:prSet presAssocID="{01DD6F62-06F0-42AE-AC62-9B24752A4E66}" presName="sibTrans" presStyleLbl="sibTrans1D1" presStyleIdx="16" presStyleCnt="23"/>
      <dgm:spPr/>
    </dgm:pt>
    <dgm:pt modelId="{BC6E9600-8BAE-41F2-BB02-E699B1FB40D6}" type="pres">
      <dgm:prSet presAssocID="{01DD6F62-06F0-42AE-AC62-9B24752A4E66}" presName="connectorText" presStyleLbl="sibTrans1D1" presStyleIdx="16" presStyleCnt="23"/>
      <dgm:spPr/>
    </dgm:pt>
    <dgm:pt modelId="{406846B9-B57F-4658-9EC4-FD623CEF63C0}" type="pres">
      <dgm:prSet presAssocID="{4E2FD455-AE84-489F-ADD2-5D42B15F9C7D}" presName="node" presStyleLbl="node1" presStyleIdx="17" presStyleCnt="24">
        <dgm:presLayoutVars>
          <dgm:bulletEnabled val="1"/>
        </dgm:presLayoutVars>
      </dgm:prSet>
      <dgm:spPr/>
    </dgm:pt>
    <dgm:pt modelId="{F4644A48-566C-481A-9224-FDF9019D5AF2}" type="pres">
      <dgm:prSet presAssocID="{2A0EB6BC-340D-462B-8B93-10B36B0CA762}" presName="sibTrans" presStyleLbl="sibTrans1D1" presStyleIdx="17" presStyleCnt="23"/>
      <dgm:spPr/>
    </dgm:pt>
    <dgm:pt modelId="{26B3CB26-3C8F-4AE4-9ED0-3544F116BFAF}" type="pres">
      <dgm:prSet presAssocID="{2A0EB6BC-340D-462B-8B93-10B36B0CA762}" presName="connectorText" presStyleLbl="sibTrans1D1" presStyleIdx="17" presStyleCnt="23"/>
      <dgm:spPr/>
    </dgm:pt>
    <dgm:pt modelId="{86A39921-A4A6-4FC8-8ACF-0982600DE2EF}" type="pres">
      <dgm:prSet presAssocID="{3732AD95-7936-4E1B-956D-73AD5D34DF64}" presName="node" presStyleLbl="node1" presStyleIdx="18" presStyleCnt="24">
        <dgm:presLayoutVars>
          <dgm:bulletEnabled val="1"/>
        </dgm:presLayoutVars>
      </dgm:prSet>
      <dgm:spPr/>
    </dgm:pt>
    <dgm:pt modelId="{7140B8E8-BA91-450A-9FE6-9F560F458BDF}" type="pres">
      <dgm:prSet presAssocID="{F94186C5-6893-4EAD-9285-D00BF1ACADCE}" presName="sibTrans" presStyleLbl="sibTrans1D1" presStyleIdx="18" presStyleCnt="23"/>
      <dgm:spPr/>
    </dgm:pt>
    <dgm:pt modelId="{07C6B0D1-A061-495A-9B3B-981606D5998B}" type="pres">
      <dgm:prSet presAssocID="{F94186C5-6893-4EAD-9285-D00BF1ACADCE}" presName="connectorText" presStyleLbl="sibTrans1D1" presStyleIdx="18" presStyleCnt="23"/>
      <dgm:spPr/>
    </dgm:pt>
    <dgm:pt modelId="{94ECFF66-1B89-4C77-B8E1-A48608527CB9}" type="pres">
      <dgm:prSet presAssocID="{B9B9C4AB-3F57-4DD5-BDF4-02249A06290D}" presName="node" presStyleLbl="node1" presStyleIdx="19" presStyleCnt="24">
        <dgm:presLayoutVars>
          <dgm:bulletEnabled val="1"/>
        </dgm:presLayoutVars>
      </dgm:prSet>
      <dgm:spPr/>
    </dgm:pt>
    <dgm:pt modelId="{3AD02135-3266-4A74-9BAA-7E6BCB108C58}" type="pres">
      <dgm:prSet presAssocID="{6C9A84A2-0E4C-4EC1-B24D-DF143068579E}" presName="sibTrans" presStyleLbl="sibTrans1D1" presStyleIdx="19" presStyleCnt="23"/>
      <dgm:spPr/>
    </dgm:pt>
    <dgm:pt modelId="{64A81272-8E08-4F4B-B445-E5DD2F2FCADB}" type="pres">
      <dgm:prSet presAssocID="{6C9A84A2-0E4C-4EC1-B24D-DF143068579E}" presName="connectorText" presStyleLbl="sibTrans1D1" presStyleIdx="19" presStyleCnt="23"/>
      <dgm:spPr/>
    </dgm:pt>
    <dgm:pt modelId="{BA74E192-FF11-43A8-BA9B-73E04AD7083A}" type="pres">
      <dgm:prSet presAssocID="{8E4FED74-20A0-4F20-A92B-6FFCB36B7851}" presName="node" presStyleLbl="node1" presStyleIdx="20" presStyleCnt="24">
        <dgm:presLayoutVars>
          <dgm:bulletEnabled val="1"/>
        </dgm:presLayoutVars>
      </dgm:prSet>
      <dgm:spPr/>
    </dgm:pt>
    <dgm:pt modelId="{338BB886-ADCD-45B4-8181-50C504129051}" type="pres">
      <dgm:prSet presAssocID="{E5D1FF24-4D8F-4FE7-88C7-8E537C26A293}" presName="sibTrans" presStyleLbl="sibTrans1D1" presStyleIdx="20" presStyleCnt="23"/>
      <dgm:spPr/>
    </dgm:pt>
    <dgm:pt modelId="{B0A665DF-6FCD-4193-B2B1-E07F6DD4B391}" type="pres">
      <dgm:prSet presAssocID="{E5D1FF24-4D8F-4FE7-88C7-8E537C26A293}" presName="connectorText" presStyleLbl="sibTrans1D1" presStyleIdx="20" presStyleCnt="23"/>
      <dgm:spPr/>
    </dgm:pt>
    <dgm:pt modelId="{688B6295-4ACD-431A-A34E-770B558538D3}" type="pres">
      <dgm:prSet presAssocID="{417B068F-F841-430D-9D26-57357AE66B5D}" presName="node" presStyleLbl="node1" presStyleIdx="21" presStyleCnt="24">
        <dgm:presLayoutVars>
          <dgm:bulletEnabled val="1"/>
        </dgm:presLayoutVars>
      </dgm:prSet>
      <dgm:spPr/>
    </dgm:pt>
    <dgm:pt modelId="{262D989D-55F9-47EF-8E64-D4404B104C79}" type="pres">
      <dgm:prSet presAssocID="{837ACDA2-AA2D-4BC6-B985-D844897072B1}" presName="sibTrans" presStyleLbl="sibTrans1D1" presStyleIdx="21" presStyleCnt="23"/>
      <dgm:spPr/>
    </dgm:pt>
    <dgm:pt modelId="{EB1C634A-B5F0-4E7F-AFA0-B8E7CF21C71C}" type="pres">
      <dgm:prSet presAssocID="{837ACDA2-AA2D-4BC6-B985-D844897072B1}" presName="connectorText" presStyleLbl="sibTrans1D1" presStyleIdx="21" presStyleCnt="23"/>
      <dgm:spPr/>
    </dgm:pt>
    <dgm:pt modelId="{EC208A8B-BD33-49B5-AC43-E7A00870940E}" type="pres">
      <dgm:prSet presAssocID="{C459753F-FBF9-4384-8894-42B708D1B7A9}" presName="node" presStyleLbl="node1" presStyleIdx="22" presStyleCnt="24">
        <dgm:presLayoutVars>
          <dgm:bulletEnabled val="1"/>
        </dgm:presLayoutVars>
      </dgm:prSet>
      <dgm:spPr/>
    </dgm:pt>
    <dgm:pt modelId="{5BEF10A5-23CA-4191-A5AA-0C7BA8FF2901}" type="pres">
      <dgm:prSet presAssocID="{44141E56-C7EA-419F-8071-63646B0AD9CC}" presName="sibTrans" presStyleLbl="sibTrans1D1" presStyleIdx="22" presStyleCnt="23"/>
      <dgm:spPr/>
    </dgm:pt>
    <dgm:pt modelId="{FD044F96-F33D-4DEA-BA9B-C62F2478C346}" type="pres">
      <dgm:prSet presAssocID="{44141E56-C7EA-419F-8071-63646B0AD9CC}" presName="connectorText" presStyleLbl="sibTrans1D1" presStyleIdx="22" presStyleCnt="23"/>
      <dgm:spPr/>
    </dgm:pt>
    <dgm:pt modelId="{EEB36DB3-6C12-4D81-A7DC-EFDDBBCAE9FF}" type="pres">
      <dgm:prSet presAssocID="{E9FA67CD-4736-4931-B19E-CFD004C85698}" presName="node" presStyleLbl="node1" presStyleIdx="23" presStyleCnt="24">
        <dgm:presLayoutVars>
          <dgm:bulletEnabled val="1"/>
        </dgm:presLayoutVars>
      </dgm:prSet>
      <dgm:spPr/>
    </dgm:pt>
  </dgm:ptLst>
  <dgm:cxnLst>
    <dgm:cxn modelId="{7E90B401-4F88-4365-AE6D-220CF41290F2}" type="presOf" srcId="{2A0EB6BC-340D-462B-8B93-10B36B0CA762}" destId="{26B3CB26-3C8F-4AE4-9ED0-3544F116BFAF}" srcOrd="1" destOrd="0" presId="urn:microsoft.com/office/officeart/2016/7/layout/RepeatingBendingProcessNew"/>
    <dgm:cxn modelId="{3CAF1007-53DD-4CF5-9544-6A66E5EF3CD1}" type="presOf" srcId="{75015F7A-C5D1-41F1-AE3D-E4D2F29799EB}" destId="{C43567D1-CDA2-44DD-8728-7665BF04306C}" srcOrd="0" destOrd="0" presId="urn:microsoft.com/office/officeart/2016/7/layout/RepeatingBendingProcessNew"/>
    <dgm:cxn modelId="{AAB9B60A-14BE-469D-8B2D-B34A21FDA00B}" type="presOf" srcId="{F94186C5-6893-4EAD-9285-D00BF1ACADCE}" destId="{07C6B0D1-A061-495A-9B3B-981606D5998B}" srcOrd="1" destOrd="0" presId="urn:microsoft.com/office/officeart/2016/7/layout/RepeatingBendingProcessNew"/>
    <dgm:cxn modelId="{DE4AF70C-D2E0-4EDE-826F-44D4DAC2F3BD}" type="presOf" srcId="{6C9A84A2-0E4C-4EC1-B24D-DF143068579E}" destId="{64A81272-8E08-4F4B-B445-E5DD2F2FCADB}" srcOrd="1" destOrd="0" presId="urn:microsoft.com/office/officeart/2016/7/layout/RepeatingBendingProcessNew"/>
    <dgm:cxn modelId="{FF80CD0D-59D4-491C-B4A4-20A1C5968E50}" type="presOf" srcId="{837ACDA2-AA2D-4BC6-B985-D844897072B1}" destId="{262D989D-55F9-47EF-8E64-D4404B104C79}" srcOrd="0" destOrd="0" presId="urn:microsoft.com/office/officeart/2016/7/layout/RepeatingBendingProcessNew"/>
    <dgm:cxn modelId="{EF791E0F-924D-4BAE-A51D-ABE342A673D5}" type="presOf" srcId="{38E2EAF3-1E25-4E3E-BFDC-F7D3D921D95A}" destId="{30D0DE05-0C48-48A8-B064-CDD40ACC740E}" srcOrd="1" destOrd="0" presId="urn:microsoft.com/office/officeart/2016/7/layout/RepeatingBendingProcessNew"/>
    <dgm:cxn modelId="{4F310C15-0A4C-4F55-85CA-4E9239C01D10}" type="presOf" srcId="{4C86A256-E4B1-44DF-921D-11F024DABBBE}" destId="{EB97C41C-A9D3-4483-942A-68BAB14B5EF7}" srcOrd="0" destOrd="0" presId="urn:microsoft.com/office/officeart/2016/7/layout/RepeatingBendingProcessNew"/>
    <dgm:cxn modelId="{B8165617-53C0-4C77-9555-6388C2E9324A}" type="presOf" srcId="{352E0FEB-8CCE-4181-99F3-554FFA1C2CB3}" destId="{0E847918-83F3-41C2-9DFB-2C051D5BFD59}" srcOrd="0" destOrd="0" presId="urn:microsoft.com/office/officeart/2016/7/layout/RepeatingBendingProcessNew"/>
    <dgm:cxn modelId="{02F2E11A-89BE-448E-9695-B28809E7EDAB}" type="presOf" srcId="{EC703950-D993-4748-9AA2-938D3B2DD544}" destId="{4A054EE4-B8AF-469C-8D8C-43C7B2109541}" srcOrd="0" destOrd="0" presId="urn:microsoft.com/office/officeart/2016/7/layout/RepeatingBendingProcessNew"/>
    <dgm:cxn modelId="{CB0BA71C-C242-4FC8-A87A-F730E565C027}" type="presOf" srcId="{7810E29E-18CF-401E-AE96-5AB4DF8C7CEA}" destId="{FB1B82A2-7525-4D2E-8D25-D69F53AC5AC6}" srcOrd="1" destOrd="0" presId="urn:microsoft.com/office/officeart/2016/7/layout/RepeatingBendingProcessNew"/>
    <dgm:cxn modelId="{45D0D01E-7D56-4C8D-8115-985C553F00B9}" type="presOf" srcId="{4282B39F-DAFE-496E-B2C1-522870CDBE0D}" destId="{86064526-15BA-4B91-A50C-60D246F664C6}" srcOrd="0" destOrd="0" presId="urn:microsoft.com/office/officeart/2016/7/layout/RepeatingBendingProcessNew"/>
    <dgm:cxn modelId="{8BAC4D1F-1888-420A-B55A-4BE21DC969A1}" type="presOf" srcId="{44141E56-C7EA-419F-8071-63646B0AD9CC}" destId="{5BEF10A5-23CA-4191-A5AA-0C7BA8FF2901}" srcOrd="0" destOrd="0" presId="urn:microsoft.com/office/officeart/2016/7/layout/RepeatingBendingProcessNew"/>
    <dgm:cxn modelId="{7926F723-FC90-49E7-97D8-AC1101D84437}" type="presOf" srcId="{01DD6F62-06F0-42AE-AC62-9B24752A4E66}" destId="{BC6E9600-8BAE-41F2-BB02-E699B1FB40D6}" srcOrd="1" destOrd="0" presId="urn:microsoft.com/office/officeart/2016/7/layout/RepeatingBendingProcessNew"/>
    <dgm:cxn modelId="{526A7E24-D576-4EF9-AC67-7938893A0D4F}" type="presOf" srcId="{36B793CE-A03E-4D24-A848-50673B80D9D9}" destId="{C2B93531-5D07-4079-9A88-EF28AABCBA6A}" srcOrd="0" destOrd="0" presId="urn:microsoft.com/office/officeart/2016/7/layout/RepeatingBendingProcessNew"/>
    <dgm:cxn modelId="{FAF9EA29-9D1B-4C6D-903E-495D786A1B93}" srcId="{ED07160E-64A8-42E9-82D3-5A5C1A6B30D2}" destId="{352E0FEB-8CCE-4181-99F3-554FFA1C2CB3}" srcOrd="12" destOrd="0" parTransId="{452E10F5-7237-45A5-BE99-F7EA012A2A7A}" sibTransId="{E9D23933-31FE-4B49-905F-0ECD0EA8B31D}"/>
    <dgm:cxn modelId="{F9A3632C-1D32-486C-9568-CD3808D34BCD}" type="presOf" srcId="{90C518A6-C3B5-44C3-BC78-5494E45A7EA5}" destId="{01E6CE7F-ECF5-4432-BD9D-5DB25D1EF20B}" srcOrd="0" destOrd="0" presId="urn:microsoft.com/office/officeart/2016/7/layout/RepeatingBendingProcessNew"/>
    <dgm:cxn modelId="{B24E6E2C-2047-4084-B6FA-60AF57167DBC}" type="presOf" srcId="{323CA1DC-B4F6-4510-A490-FA81857A23A6}" destId="{C37017CF-1C2D-4D10-93FB-E69836A44E19}" srcOrd="0" destOrd="0" presId="urn:microsoft.com/office/officeart/2016/7/layout/RepeatingBendingProcessNew"/>
    <dgm:cxn modelId="{0581182E-8579-41CD-97F6-4881F9A20B15}" type="presOf" srcId="{ED07160E-64A8-42E9-82D3-5A5C1A6B30D2}" destId="{A3A87A70-B25D-4A3F-800E-7B49C457A56D}" srcOrd="0" destOrd="0" presId="urn:microsoft.com/office/officeart/2016/7/layout/RepeatingBendingProcessNew"/>
    <dgm:cxn modelId="{26AB5832-334F-45B7-8A2C-304A01335309}" type="presOf" srcId="{38E2EAF3-1E25-4E3E-BFDC-F7D3D921D95A}" destId="{4F036EA5-D141-4C09-AC6F-65D8CBE960E0}" srcOrd="0" destOrd="0" presId="urn:microsoft.com/office/officeart/2016/7/layout/RepeatingBendingProcessNew"/>
    <dgm:cxn modelId="{F43A4D35-25A2-49C4-9FC8-5DDDD2B6C141}" type="presOf" srcId="{B9B9C4AB-3F57-4DD5-BDF4-02249A06290D}" destId="{94ECFF66-1B89-4C77-B8E1-A48608527CB9}" srcOrd="0" destOrd="0" presId="urn:microsoft.com/office/officeart/2016/7/layout/RepeatingBendingProcessNew"/>
    <dgm:cxn modelId="{D5D3A036-5A34-4D34-A626-BD3EEAF5A0DB}" type="presOf" srcId="{E9D23933-31FE-4B49-905F-0ECD0EA8B31D}" destId="{4345E9C3-D1E3-4542-9163-37B2D0192AD2}" srcOrd="0" destOrd="0" presId="urn:microsoft.com/office/officeart/2016/7/layout/RepeatingBendingProcessNew"/>
    <dgm:cxn modelId="{76429637-7706-45B7-8B3C-46C135A17126}" srcId="{ED07160E-64A8-42E9-82D3-5A5C1A6B30D2}" destId="{E9FA67CD-4736-4931-B19E-CFD004C85698}" srcOrd="23" destOrd="0" parTransId="{198F2D11-2FEC-4AAC-BEFB-44DC8F24624B}" sibTransId="{2BA506A3-966F-4E89-A315-002721B7B715}"/>
    <dgm:cxn modelId="{6D7B1739-3346-4217-92AC-85326D80D68F}" type="presOf" srcId="{61AAE8F4-A078-4D45-994E-A2DDBFA69AFC}" destId="{CEF92B2F-4F9F-42D8-8B39-5A538993E126}" srcOrd="1" destOrd="0" presId="urn:microsoft.com/office/officeart/2016/7/layout/RepeatingBendingProcessNew"/>
    <dgm:cxn modelId="{E41E753A-D855-4EF8-BEA1-CBBDAA4DA64E}" type="presOf" srcId="{72DBB55A-A40A-4953-8F20-1E483CC7B572}" destId="{021B947C-B7DB-4F87-A20D-F102867F340E}" srcOrd="0" destOrd="0" presId="urn:microsoft.com/office/officeart/2016/7/layout/RepeatingBendingProcessNew"/>
    <dgm:cxn modelId="{F897053C-EB44-4AC4-9879-2621350EFD7E}" srcId="{ED07160E-64A8-42E9-82D3-5A5C1A6B30D2}" destId="{4282B39F-DAFE-496E-B2C1-522870CDBE0D}" srcOrd="10" destOrd="0" parTransId="{53A5B0C4-55F7-41DC-A405-4C81CFB5710A}" sibTransId="{0BC75573-9697-4318-8505-EA409ED0063B}"/>
    <dgm:cxn modelId="{394B9D3D-C29A-4C4C-B067-ED36E235004E}" type="presOf" srcId="{FD6CE115-8444-4FB3-B19D-DD5B44926A6B}" destId="{D6F8EF89-F60C-404D-9E71-5DF79335C736}" srcOrd="0" destOrd="0" presId="urn:microsoft.com/office/officeart/2016/7/layout/RepeatingBendingProcessNew"/>
    <dgm:cxn modelId="{CE3C1F3F-9EF6-4B07-9704-B98EC74FB5EA}" type="presOf" srcId="{323CA1DC-B4F6-4510-A490-FA81857A23A6}" destId="{15EE61C1-A042-4278-80A0-B7E93D5173D8}" srcOrd="1" destOrd="0" presId="urn:microsoft.com/office/officeart/2016/7/layout/RepeatingBendingProcessNew"/>
    <dgm:cxn modelId="{3DCECD40-9054-4DFF-B26A-A905C2986152}" type="presOf" srcId="{3732AD95-7936-4E1B-956D-73AD5D34DF64}" destId="{86A39921-A4A6-4FC8-8ACF-0982600DE2EF}" srcOrd="0" destOrd="0" presId="urn:microsoft.com/office/officeart/2016/7/layout/RepeatingBendingProcessNew"/>
    <dgm:cxn modelId="{F1DF735B-4292-4CB3-AA91-1BDE9CBA7F29}" srcId="{ED07160E-64A8-42E9-82D3-5A5C1A6B30D2}" destId="{EFDE68B4-FC79-4E7B-83C7-77D3AB1CE57A}" srcOrd="8" destOrd="0" parTransId="{6513A76E-E39B-4F78-ACB7-CFE78959D708}" sibTransId="{F1A0E4A4-D2D8-436E-B4F0-CCC497161298}"/>
    <dgm:cxn modelId="{EE2A6E5C-7B25-423A-B2F2-B5F74E65FFF0}" type="presOf" srcId="{4C86A256-E4B1-44DF-921D-11F024DABBBE}" destId="{B5DB1ED3-627C-4B48-BC97-19614DF1BFE7}" srcOrd="1" destOrd="0" presId="urn:microsoft.com/office/officeart/2016/7/layout/RepeatingBendingProcessNew"/>
    <dgm:cxn modelId="{4452915F-875D-4DCA-ADE4-93F53C75959D}" type="presOf" srcId="{5B4C7855-B534-4ACC-A3ED-07751550CC8B}" destId="{B812173B-2EC3-4D79-8377-52FD828815DC}" srcOrd="0" destOrd="0" presId="urn:microsoft.com/office/officeart/2016/7/layout/RepeatingBendingProcessNew"/>
    <dgm:cxn modelId="{65357142-1CCB-4B24-B152-38725E840168}" srcId="{ED07160E-64A8-42E9-82D3-5A5C1A6B30D2}" destId="{72DBB55A-A40A-4953-8F20-1E483CC7B572}" srcOrd="5" destOrd="0" parTransId="{28D02B4D-9FDF-4133-B9BC-E1D797DDA68E}" sibTransId="{9FA340C6-5F67-4C05-B0E5-AB97C8FB68FD}"/>
    <dgm:cxn modelId="{63706F65-63C5-463B-B8CC-019D02DCF482}" type="presOf" srcId="{E9FA67CD-4736-4931-B19E-CFD004C85698}" destId="{EEB36DB3-6C12-4D81-A7DC-EFDDBBCAE9FF}" srcOrd="0" destOrd="0" presId="urn:microsoft.com/office/officeart/2016/7/layout/RepeatingBendingProcessNew"/>
    <dgm:cxn modelId="{F14B9846-B389-4014-8778-1DF15431978E}" type="presOf" srcId="{F1A0E4A4-D2D8-436E-B4F0-CCC497161298}" destId="{CA1B95AB-06DA-4034-BDFC-A5D13E2E7798}" srcOrd="1" destOrd="0" presId="urn:microsoft.com/office/officeart/2016/7/layout/RepeatingBendingProcessNew"/>
    <dgm:cxn modelId="{A9C99767-A0DF-470B-B742-B0ABF2A5AF82}" type="presOf" srcId="{CE55ABE5-9746-4D7A-B8B2-C70B7198D5D1}" destId="{1BC081F2-7C1C-4931-B384-D160A2109174}" srcOrd="0" destOrd="0" presId="urn:microsoft.com/office/officeart/2016/7/layout/RepeatingBendingProcessNew"/>
    <dgm:cxn modelId="{E0121D49-8DF5-493F-9ABF-3EFDA5D41AFF}" srcId="{ED07160E-64A8-42E9-82D3-5A5C1A6B30D2}" destId="{0CFA2390-B417-4361-9D34-68A66760BA31}" srcOrd="7" destOrd="0" parTransId="{274A4C98-9BA1-4052-85CB-91FFE0820627}" sibTransId="{260AE34C-DE5B-455C-8345-9C1864E62A16}"/>
    <dgm:cxn modelId="{8A636F4C-D289-4136-B4A3-7BAACBA3383C}" type="presOf" srcId="{9FA340C6-5F67-4C05-B0E5-AB97C8FB68FD}" destId="{5865510B-4D99-4DC3-9AE6-28D06D766869}" srcOrd="1" destOrd="0" presId="urn:microsoft.com/office/officeart/2016/7/layout/RepeatingBendingProcessNew"/>
    <dgm:cxn modelId="{E101D16C-F9B9-4594-910A-337A2181450A}" type="presOf" srcId="{260AE34C-DE5B-455C-8345-9C1864E62A16}" destId="{1C0A7440-9162-4A3B-B2D7-A759E864B55B}" srcOrd="0" destOrd="0" presId="urn:microsoft.com/office/officeart/2016/7/layout/RepeatingBendingProcessNew"/>
    <dgm:cxn modelId="{D3152C6D-22CC-4EE0-BBFC-5F4917F7250B}" srcId="{ED07160E-64A8-42E9-82D3-5A5C1A6B30D2}" destId="{BA0ED168-9856-4F79-AA50-F5ECF7EDAD0E}" srcOrd="3" destOrd="0" parTransId="{D4652CE1-F314-41EB-987F-4C249E4CBB90}" sibTransId="{B06BD82B-67FF-4014-86FD-01E35DE1EF86}"/>
    <dgm:cxn modelId="{ABA59971-CE62-43FF-9ABB-1D10C6EE18FD}" type="presOf" srcId="{44141E56-C7EA-419F-8071-63646B0AD9CC}" destId="{FD044F96-F33D-4DEA-BA9B-C62F2478C346}" srcOrd="1" destOrd="0" presId="urn:microsoft.com/office/officeart/2016/7/layout/RepeatingBendingProcessNew"/>
    <dgm:cxn modelId="{D0C21552-253A-458D-A21E-917765A6F06C}" type="presOf" srcId="{D29D066B-B52A-4E40-A5D2-A077477BB7CF}" destId="{B00153BC-14C1-4FC8-A124-DE32B387CC02}" srcOrd="0" destOrd="0" presId="urn:microsoft.com/office/officeart/2016/7/layout/RepeatingBendingProcessNew"/>
    <dgm:cxn modelId="{65F2B576-1709-4C7E-8092-35DC74F6EE45}" type="presOf" srcId="{0BC75573-9697-4318-8505-EA409ED0063B}" destId="{7D653ACC-C25F-445A-BF03-1780CED937EC}" srcOrd="0" destOrd="0" presId="urn:microsoft.com/office/officeart/2016/7/layout/RepeatingBendingProcessNew"/>
    <dgm:cxn modelId="{38F76078-E150-475C-9481-695BCCB4F70B}" srcId="{ED07160E-64A8-42E9-82D3-5A5C1A6B30D2}" destId="{5B4C7855-B534-4ACC-A3ED-07751550CC8B}" srcOrd="14" destOrd="0" parTransId="{10C3924A-7530-465E-8022-5B293B48D725}" sibTransId="{FD6CE115-8444-4FB3-B19D-DD5B44926A6B}"/>
    <dgm:cxn modelId="{3ECA8C58-D3A4-45BD-A469-C04EFF7DEF0C}" type="presOf" srcId="{1A0322DF-81B5-4757-9972-8055C5A33ABA}" destId="{5F26F18C-FCB7-456F-89A7-02F28BA685A8}" srcOrd="1" destOrd="0" presId="urn:microsoft.com/office/officeart/2016/7/layout/RepeatingBendingProcessNew"/>
    <dgm:cxn modelId="{1C25285A-CEFD-4B09-8130-BC8C29152A81}" srcId="{ED07160E-64A8-42E9-82D3-5A5C1A6B30D2}" destId="{B9622125-B17F-4F4E-BC95-9A740691A8B6}" srcOrd="13" destOrd="0" parTransId="{6E9A4BDB-700B-4A24-95C4-8A44212E959E}" sibTransId="{36B793CE-A03E-4D24-A848-50673B80D9D9}"/>
    <dgm:cxn modelId="{F401885A-E6FA-493E-8908-B4E3D65303B0}" type="presOf" srcId="{AE4FB1F4-1C65-4819-8005-403A60C3BF92}" destId="{CBD7EFCC-9946-45F8-9DED-EC965489A245}" srcOrd="1" destOrd="0" presId="urn:microsoft.com/office/officeart/2016/7/layout/RepeatingBendingProcessNew"/>
    <dgm:cxn modelId="{8FB0F77A-CE35-48B4-9E9E-904195AAE2D1}" type="presOf" srcId="{B9622125-B17F-4F4E-BC95-9A740691A8B6}" destId="{3C850416-5EA2-4D37-B3E8-B7204B815C8C}" srcOrd="0" destOrd="0" presId="urn:microsoft.com/office/officeart/2016/7/layout/RepeatingBendingProcessNew"/>
    <dgm:cxn modelId="{D34C0E7B-25AB-40A3-8189-0D2D662BF955}" type="presOf" srcId="{0BC75573-9697-4318-8505-EA409ED0063B}" destId="{E6BECA36-7F21-4A8E-A9F7-2722D91CA8E2}" srcOrd="1" destOrd="0" presId="urn:microsoft.com/office/officeart/2016/7/layout/RepeatingBendingProcessNew"/>
    <dgm:cxn modelId="{328D847B-CCB0-4513-B687-212AF9D70B8B}" type="presOf" srcId="{260AE34C-DE5B-455C-8345-9C1864E62A16}" destId="{CFAB35C0-3519-4AF9-9794-B5DEBCC5747A}" srcOrd="1" destOrd="0" presId="urn:microsoft.com/office/officeart/2016/7/layout/RepeatingBendingProcessNew"/>
    <dgm:cxn modelId="{50381B7D-7D9E-4D07-AF58-A8FE346A064E}" srcId="{ED07160E-64A8-42E9-82D3-5A5C1A6B30D2}" destId="{071819F9-16A4-4D69-8C32-ECF483A72447}" srcOrd="6" destOrd="0" parTransId="{16092578-B81A-422E-899D-48D3CCBDE309}" sibTransId="{323CA1DC-B4F6-4510-A490-FA81857A23A6}"/>
    <dgm:cxn modelId="{16FFDA88-8DE9-477B-89C1-0F8A52108503}" type="presOf" srcId="{071819F9-16A4-4D69-8C32-ECF483A72447}" destId="{E5665787-D619-470A-A8AA-01FD283E9A8C}" srcOrd="0" destOrd="0" presId="urn:microsoft.com/office/officeart/2016/7/layout/RepeatingBendingProcessNew"/>
    <dgm:cxn modelId="{F2DD2C8A-528A-4BCB-B60D-700375611EC0}" srcId="{ED07160E-64A8-42E9-82D3-5A5C1A6B30D2}" destId="{3732AD95-7936-4E1B-956D-73AD5D34DF64}" srcOrd="18" destOrd="0" parTransId="{E32AAF74-F82A-4EC0-8DBD-F192E9EB8919}" sibTransId="{F94186C5-6893-4EAD-9285-D00BF1ACADCE}"/>
    <dgm:cxn modelId="{0D337E8C-F7D7-4357-BCB6-DA4B50DE3699}" srcId="{ED07160E-64A8-42E9-82D3-5A5C1A6B30D2}" destId="{EC703950-D993-4748-9AA2-938D3B2DD544}" srcOrd="1" destOrd="0" parTransId="{BCDD22D0-80CA-4EFD-8AE7-B618552E0442}" sibTransId="{61AAE8F4-A078-4D45-994E-A2DDBFA69AFC}"/>
    <dgm:cxn modelId="{1B33898D-4E2D-447E-997D-621EA88D8F5A}" type="presOf" srcId="{61AAE8F4-A078-4D45-994E-A2DDBFA69AFC}" destId="{744EEBE3-F007-49CD-9E1B-D6CA3D45151C}" srcOrd="0" destOrd="0" presId="urn:microsoft.com/office/officeart/2016/7/layout/RepeatingBendingProcessNew"/>
    <dgm:cxn modelId="{1CA94492-085D-433D-B3BC-0DA29AED0876}" srcId="{ED07160E-64A8-42E9-82D3-5A5C1A6B30D2}" destId="{C459753F-FBF9-4384-8894-42B708D1B7A9}" srcOrd="22" destOrd="0" parTransId="{EBA7CD4B-C7CA-444F-A631-AA3496F13FFB}" sibTransId="{44141E56-C7EA-419F-8071-63646B0AD9CC}"/>
    <dgm:cxn modelId="{42F594A0-D180-4DDF-9C67-DF2041D2DADF}" srcId="{ED07160E-64A8-42E9-82D3-5A5C1A6B30D2}" destId="{7B9C272D-07DA-4E12-B2E5-658B93E4888A}" srcOrd="15" destOrd="0" parTransId="{38D13846-F6CA-4B84-AEE6-9EDAED7EFBA2}" sibTransId="{7810E29E-18CF-401E-AE96-5AB4DF8C7CEA}"/>
    <dgm:cxn modelId="{E5A875A6-F1C2-4919-9D59-4BA6C145D94B}" type="presOf" srcId="{8E4FED74-20A0-4F20-A92B-6FFCB36B7851}" destId="{BA74E192-FF11-43A8-BA9B-73E04AD7083A}" srcOrd="0" destOrd="0" presId="urn:microsoft.com/office/officeart/2016/7/layout/RepeatingBendingProcessNew"/>
    <dgm:cxn modelId="{6A7764A7-4C59-4274-AA4A-62EF2D0D1737}" type="presOf" srcId="{E5D1FF24-4D8F-4FE7-88C7-8E537C26A293}" destId="{338BB886-ADCD-45B4-8181-50C504129051}" srcOrd="0" destOrd="0" presId="urn:microsoft.com/office/officeart/2016/7/layout/RepeatingBendingProcessNew"/>
    <dgm:cxn modelId="{D490E8A7-792F-4FE9-A17B-0C2CD2B3B63F}" type="presOf" srcId="{FD6CE115-8444-4FB3-B19D-DD5B44926A6B}" destId="{8C557C14-DC7D-4E9E-A55A-3D416B024449}" srcOrd="1" destOrd="0" presId="urn:microsoft.com/office/officeart/2016/7/layout/RepeatingBendingProcessNew"/>
    <dgm:cxn modelId="{46783EA8-51A5-421A-846C-9F2DE4593B62}" srcId="{ED07160E-64A8-42E9-82D3-5A5C1A6B30D2}" destId="{90C518A6-C3B5-44C3-BC78-5494E45A7EA5}" srcOrd="0" destOrd="0" parTransId="{3D5F9017-E941-4781-9D87-FC02D58AD6B7}" sibTransId="{4C86A256-E4B1-44DF-921D-11F024DABBBE}"/>
    <dgm:cxn modelId="{70CE26AC-8726-4922-BB32-3F2109DBC50B}" srcId="{ED07160E-64A8-42E9-82D3-5A5C1A6B30D2}" destId="{4E2FD455-AE84-489F-ADD2-5D42B15F9C7D}" srcOrd="17" destOrd="0" parTransId="{7D0D6339-B660-441B-A5D5-58503CBFEC5F}" sibTransId="{2A0EB6BC-340D-462B-8B93-10B36B0CA762}"/>
    <dgm:cxn modelId="{F64561B0-2529-4B2D-9388-0F0F62F5D8A9}" type="presOf" srcId="{B06BD82B-67FF-4014-86FD-01E35DE1EF86}" destId="{5B542816-04B7-4C03-A30B-D3479587CA44}" srcOrd="1" destOrd="0" presId="urn:microsoft.com/office/officeart/2016/7/layout/RepeatingBendingProcessNew"/>
    <dgm:cxn modelId="{00B934B1-DBD5-44C8-B3DD-E715EA827931}" srcId="{ED07160E-64A8-42E9-82D3-5A5C1A6B30D2}" destId="{9EB763D0-C273-4964-93D0-03310EC98280}" srcOrd="2" destOrd="0" parTransId="{00DF8C05-3B76-40B9-BED9-1E99D5D5C1AE}" sibTransId="{1A0322DF-81B5-4757-9972-8055C5A33ABA}"/>
    <dgm:cxn modelId="{46F243B2-FD03-407B-821D-5B76A06F3DFF}" srcId="{ED07160E-64A8-42E9-82D3-5A5C1A6B30D2}" destId="{B9B9C4AB-3F57-4DD5-BDF4-02249A06290D}" srcOrd="19" destOrd="0" parTransId="{E80B42C8-B1A5-43E6-B7D7-CFDAFFC0937C}" sibTransId="{6C9A84A2-0E4C-4EC1-B24D-DF143068579E}"/>
    <dgm:cxn modelId="{B0DB2FB5-4D92-41B1-9701-291E01E42CEA}" type="presOf" srcId="{AE4FB1F4-1C65-4819-8005-403A60C3BF92}" destId="{BD9555E1-5AF7-4A11-A4E7-846EA16B3032}" srcOrd="0" destOrd="0" presId="urn:microsoft.com/office/officeart/2016/7/layout/RepeatingBendingProcessNew"/>
    <dgm:cxn modelId="{F8F052B8-ED0E-41E9-9FD1-9F2A88990EDB}" srcId="{ED07160E-64A8-42E9-82D3-5A5C1A6B30D2}" destId="{CE55ABE5-9746-4D7A-B8B2-C70B7198D5D1}" srcOrd="4" destOrd="0" parTransId="{4698421E-B3DE-4A28-9979-78506677A361}" sibTransId="{AE4FB1F4-1C65-4819-8005-403A60C3BF92}"/>
    <dgm:cxn modelId="{95D699BC-BD26-48D9-83A1-7BABFA08B667}" srcId="{ED07160E-64A8-42E9-82D3-5A5C1A6B30D2}" destId="{417B068F-F841-430D-9D26-57357AE66B5D}" srcOrd="21" destOrd="0" parTransId="{9E9E79AF-6BDE-4646-8A05-02935714796D}" sibTransId="{837ACDA2-AA2D-4BC6-B985-D844897072B1}"/>
    <dgm:cxn modelId="{B03D23BD-D817-4AD7-81F6-D99E2770FA7F}" type="presOf" srcId="{B06BD82B-67FF-4014-86FD-01E35DE1EF86}" destId="{4280EEE3-8FA6-491C-B786-80A59DE38212}" srcOrd="0" destOrd="0" presId="urn:microsoft.com/office/officeart/2016/7/layout/RepeatingBendingProcessNew"/>
    <dgm:cxn modelId="{585966BD-D269-47CF-AB74-9D1F6ECAE665}" type="presOf" srcId="{E5D1FF24-4D8F-4FE7-88C7-8E537C26A293}" destId="{B0A665DF-6FCD-4193-B2B1-E07F6DD4B391}" srcOrd="1" destOrd="0" presId="urn:microsoft.com/office/officeart/2016/7/layout/RepeatingBendingProcessNew"/>
    <dgm:cxn modelId="{134CC3BD-2B2C-429C-8DB8-BD46454AE96A}" type="presOf" srcId="{F94186C5-6893-4EAD-9285-D00BF1ACADCE}" destId="{7140B8E8-BA91-450A-9FE6-9F560F458BDF}" srcOrd="0" destOrd="0" presId="urn:microsoft.com/office/officeart/2016/7/layout/RepeatingBendingProcessNew"/>
    <dgm:cxn modelId="{32E507BF-978B-4EA7-A4BF-753017CB1114}" type="presOf" srcId="{1A0322DF-81B5-4757-9972-8055C5A33ABA}" destId="{7077E452-8554-4CD6-9D3E-F692AD751D30}" srcOrd="0" destOrd="0" presId="urn:microsoft.com/office/officeart/2016/7/layout/RepeatingBendingProcessNew"/>
    <dgm:cxn modelId="{4BF5E1C2-5CEC-4320-B9D0-0A95EE0E8A06}" srcId="{ED07160E-64A8-42E9-82D3-5A5C1A6B30D2}" destId="{8E4FED74-20A0-4F20-A92B-6FFCB36B7851}" srcOrd="20" destOrd="0" parTransId="{71EDD494-C23B-422B-8D43-E5EAC5583ACA}" sibTransId="{E5D1FF24-4D8F-4FE7-88C7-8E537C26A293}"/>
    <dgm:cxn modelId="{FCB697C5-5139-479B-B8BC-AA9AE64CC5C9}" type="presOf" srcId="{BA0ED168-9856-4F79-AA50-F5ECF7EDAD0E}" destId="{E65DF672-47BF-4B2E-8508-77F788BAD352}" srcOrd="0" destOrd="0" presId="urn:microsoft.com/office/officeart/2016/7/layout/RepeatingBendingProcessNew"/>
    <dgm:cxn modelId="{522027C9-3527-40DF-9E4C-3D16666A3CD4}" type="presOf" srcId="{C459753F-FBF9-4384-8894-42B708D1B7A9}" destId="{EC208A8B-BD33-49B5-AC43-E7A00870940E}" srcOrd="0" destOrd="0" presId="urn:microsoft.com/office/officeart/2016/7/layout/RepeatingBendingProcessNew"/>
    <dgm:cxn modelId="{1E7982CB-8A78-45E6-893D-522580771669}" type="presOf" srcId="{F1A0E4A4-D2D8-436E-B4F0-CCC497161298}" destId="{FD2D6882-6D9D-42EA-B4FA-5A4232209077}" srcOrd="0" destOrd="0" presId="urn:microsoft.com/office/officeart/2016/7/layout/RepeatingBendingProcessNew"/>
    <dgm:cxn modelId="{E6F51ACD-4FFF-45F6-B342-811673CB1DE8}" type="presOf" srcId="{4E2FD455-AE84-489F-ADD2-5D42B15F9C7D}" destId="{406846B9-B57F-4658-9EC4-FD623CEF63C0}" srcOrd="0" destOrd="0" presId="urn:microsoft.com/office/officeart/2016/7/layout/RepeatingBendingProcessNew"/>
    <dgm:cxn modelId="{28521ADB-C259-4902-9820-B370248D71FD}" srcId="{ED07160E-64A8-42E9-82D3-5A5C1A6B30D2}" destId="{D29D066B-B52A-4E40-A5D2-A077477BB7CF}" srcOrd="11" destOrd="0" parTransId="{2DE5D8F2-B362-43C2-BDED-ADBA5E51B3B0}" sibTransId="{38E2EAF3-1E25-4E3E-BFDC-F7D3D921D95A}"/>
    <dgm:cxn modelId="{2DE555DB-8CF3-4F92-B873-285E2198DD9E}" type="presOf" srcId="{E9D23933-31FE-4B49-905F-0ECD0EA8B31D}" destId="{DF419CD3-0F05-4141-8B1C-375CD87EEC60}" srcOrd="1" destOrd="0" presId="urn:microsoft.com/office/officeart/2016/7/layout/RepeatingBendingProcessNew"/>
    <dgm:cxn modelId="{773FA4DD-3BA3-46BC-9D11-5FE44E561314}" type="presOf" srcId="{837ACDA2-AA2D-4BC6-B985-D844897072B1}" destId="{EB1C634A-B5F0-4E7F-AFA0-B8E7CF21C71C}" srcOrd="1" destOrd="0" presId="urn:microsoft.com/office/officeart/2016/7/layout/RepeatingBendingProcessNew"/>
    <dgm:cxn modelId="{5141D2DF-96C5-4FA2-AF73-61C43FFE85AC}" type="presOf" srcId="{417B068F-F841-430D-9D26-57357AE66B5D}" destId="{688B6295-4ACD-431A-A34E-770B558538D3}" srcOrd="0" destOrd="0" presId="urn:microsoft.com/office/officeart/2016/7/layout/RepeatingBendingProcessNew"/>
    <dgm:cxn modelId="{2B32E6DF-CDAE-4A1F-8B51-81316443CD26}" type="presOf" srcId="{01DD6F62-06F0-42AE-AC62-9B24752A4E66}" destId="{1FDD7254-1189-4249-9155-D240EC806C78}" srcOrd="0" destOrd="0" presId="urn:microsoft.com/office/officeart/2016/7/layout/RepeatingBendingProcessNew"/>
    <dgm:cxn modelId="{68BA3AE0-1CC3-44E4-ABC0-249D7FCB6AA5}" type="presOf" srcId="{8F4147C3-B55D-4756-AF26-EFA5CB02613B}" destId="{4B2CFFBF-3884-4B21-895C-3581CAF83BBE}" srcOrd="0" destOrd="0" presId="urn:microsoft.com/office/officeart/2016/7/layout/RepeatingBendingProcessNew"/>
    <dgm:cxn modelId="{5F3378E5-1593-4BDE-A35A-4C90096EC335}" type="presOf" srcId="{36B793CE-A03E-4D24-A848-50673B80D9D9}" destId="{5623B54F-5A66-4D22-8094-77652086F3A8}" srcOrd="1" destOrd="0" presId="urn:microsoft.com/office/officeart/2016/7/layout/RepeatingBendingProcessNew"/>
    <dgm:cxn modelId="{CD924AE7-83C6-4678-AD4F-B220F11D28F4}" type="presOf" srcId="{7810E29E-18CF-401E-AE96-5AB4DF8C7CEA}" destId="{B4820D0F-7FD3-47E6-A6F1-F7206C8301AE}" srcOrd="0" destOrd="0" presId="urn:microsoft.com/office/officeart/2016/7/layout/RepeatingBendingProcessNew"/>
    <dgm:cxn modelId="{B1CC01E9-AA40-48D9-8C12-0D703FA40C40}" type="presOf" srcId="{7B9C272D-07DA-4E12-B2E5-658B93E4888A}" destId="{E7BC3917-1A5E-4391-8A66-2B533597B2BD}" srcOrd="0" destOrd="0" presId="urn:microsoft.com/office/officeart/2016/7/layout/RepeatingBendingProcessNew"/>
    <dgm:cxn modelId="{3A685CEA-BCC8-4D51-A531-71E17D6D40B0}" type="presOf" srcId="{9FA340C6-5F67-4C05-B0E5-AB97C8FB68FD}" destId="{553A19A0-8422-4E97-A3EA-2C433204C23A}" srcOrd="0" destOrd="0" presId="urn:microsoft.com/office/officeart/2016/7/layout/RepeatingBendingProcessNew"/>
    <dgm:cxn modelId="{BD344CEC-F793-4CFB-97F9-AE009A86328B}" type="presOf" srcId="{72E9CFB8-A5BC-4A26-B7F5-C6AFD7AA60E7}" destId="{D079FC32-70F0-40FC-9FC0-A097F635754D}" srcOrd="0" destOrd="0" presId="urn:microsoft.com/office/officeart/2016/7/layout/RepeatingBendingProcessNew"/>
    <dgm:cxn modelId="{F3228DEC-042F-4A2A-AC90-853D42B724A0}" type="presOf" srcId="{EFDE68B4-FC79-4E7B-83C7-77D3AB1CE57A}" destId="{F4BB1078-8D5A-4BF7-80C5-CC7AF3ED760B}" srcOrd="0" destOrd="0" presId="urn:microsoft.com/office/officeart/2016/7/layout/RepeatingBendingProcessNew"/>
    <dgm:cxn modelId="{312FFAF4-3EBD-4390-9E29-385DF3EE650D}" type="presOf" srcId="{6C9A84A2-0E4C-4EC1-B24D-DF143068579E}" destId="{3AD02135-3266-4A74-9BAA-7E6BCB108C58}" srcOrd="0" destOrd="0" presId="urn:microsoft.com/office/officeart/2016/7/layout/RepeatingBendingProcessNew"/>
    <dgm:cxn modelId="{FE5217F5-0587-45F8-9F71-0B9F1C936FBF}" srcId="{ED07160E-64A8-42E9-82D3-5A5C1A6B30D2}" destId="{75015F7A-C5D1-41F1-AE3D-E4D2F29799EB}" srcOrd="16" destOrd="0" parTransId="{19CF17C9-513A-4936-8798-0E665EC32370}" sibTransId="{01DD6F62-06F0-42AE-AC62-9B24752A4E66}"/>
    <dgm:cxn modelId="{124140F6-551E-4C95-9B21-93BB948557FE}" srcId="{ED07160E-64A8-42E9-82D3-5A5C1A6B30D2}" destId="{8F4147C3-B55D-4756-AF26-EFA5CB02613B}" srcOrd="9" destOrd="0" parTransId="{C7BF0E0D-67A9-447F-90EF-A63DA53ADAC1}" sibTransId="{72E9CFB8-A5BC-4A26-B7F5-C6AFD7AA60E7}"/>
    <dgm:cxn modelId="{5CB0C3F6-6B5C-4C82-A462-C37CA6628F1D}" type="presOf" srcId="{0CFA2390-B417-4361-9D34-68A66760BA31}" destId="{49E60F73-1D90-4300-B7A4-A7F94954FDCA}" srcOrd="0" destOrd="0" presId="urn:microsoft.com/office/officeart/2016/7/layout/RepeatingBendingProcessNew"/>
    <dgm:cxn modelId="{DCC9A6FA-171A-458B-BAAE-CFE75890BB07}" type="presOf" srcId="{9EB763D0-C273-4964-93D0-03310EC98280}" destId="{26C313AC-60CC-499C-AE86-B0DC16B11F1F}" srcOrd="0" destOrd="0" presId="urn:microsoft.com/office/officeart/2016/7/layout/RepeatingBendingProcessNew"/>
    <dgm:cxn modelId="{F96EF2FD-5F2B-4226-B949-FBD92B2E9693}" type="presOf" srcId="{2A0EB6BC-340D-462B-8B93-10B36B0CA762}" destId="{F4644A48-566C-481A-9224-FDF9019D5AF2}" srcOrd="0" destOrd="0" presId="urn:microsoft.com/office/officeart/2016/7/layout/RepeatingBendingProcessNew"/>
    <dgm:cxn modelId="{47E452FE-23DE-4469-9824-4C7A75AF3517}" type="presOf" srcId="{72E9CFB8-A5BC-4A26-B7F5-C6AFD7AA60E7}" destId="{2CA58292-79DF-455D-AA45-E8ADAE9CEC42}" srcOrd="1" destOrd="0" presId="urn:microsoft.com/office/officeart/2016/7/layout/RepeatingBendingProcessNew"/>
    <dgm:cxn modelId="{EC71742A-C65A-471A-BDEF-DE850B4D2E7E}" type="presParOf" srcId="{A3A87A70-B25D-4A3F-800E-7B49C457A56D}" destId="{01E6CE7F-ECF5-4432-BD9D-5DB25D1EF20B}" srcOrd="0" destOrd="0" presId="urn:microsoft.com/office/officeart/2016/7/layout/RepeatingBendingProcessNew"/>
    <dgm:cxn modelId="{A6A44F92-19BD-4AC0-BEC2-06E1FDAEA91D}" type="presParOf" srcId="{A3A87A70-B25D-4A3F-800E-7B49C457A56D}" destId="{EB97C41C-A9D3-4483-942A-68BAB14B5EF7}" srcOrd="1" destOrd="0" presId="urn:microsoft.com/office/officeart/2016/7/layout/RepeatingBendingProcessNew"/>
    <dgm:cxn modelId="{35C4D611-4A94-4336-A7D3-6BE4AA191A7B}" type="presParOf" srcId="{EB97C41C-A9D3-4483-942A-68BAB14B5EF7}" destId="{B5DB1ED3-627C-4B48-BC97-19614DF1BFE7}" srcOrd="0" destOrd="0" presId="urn:microsoft.com/office/officeart/2016/7/layout/RepeatingBendingProcessNew"/>
    <dgm:cxn modelId="{BDF2E4DC-5B75-4361-BBBE-80A51C666AAE}" type="presParOf" srcId="{A3A87A70-B25D-4A3F-800E-7B49C457A56D}" destId="{4A054EE4-B8AF-469C-8D8C-43C7B2109541}" srcOrd="2" destOrd="0" presId="urn:microsoft.com/office/officeart/2016/7/layout/RepeatingBendingProcessNew"/>
    <dgm:cxn modelId="{B0FB0403-0F39-4349-831A-EB132C1CC57A}" type="presParOf" srcId="{A3A87A70-B25D-4A3F-800E-7B49C457A56D}" destId="{744EEBE3-F007-49CD-9E1B-D6CA3D45151C}" srcOrd="3" destOrd="0" presId="urn:microsoft.com/office/officeart/2016/7/layout/RepeatingBendingProcessNew"/>
    <dgm:cxn modelId="{74E56D74-9625-4BB4-A965-CAE264A51C96}" type="presParOf" srcId="{744EEBE3-F007-49CD-9E1B-D6CA3D45151C}" destId="{CEF92B2F-4F9F-42D8-8B39-5A538993E126}" srcOrd="0" destOrd="0" presId="urn:microsoft.com/office/officeart/2016/7/layout/RepeatingBendingProcessNew"/>
    <dgm:cxn modelId="{7C83F1E5-B895-420E-A673-D260836ACF8B}" type="presParOf" srcId="{A3A87A70-B25D-4A3F-800E-7B49C457A56D}" destId="{26C313AC-60CC-499C-AE86-B0DC16B11F1F}" srcOrd="4" destOrd="0" presId="urn:microsoft.com/office/officeart/2016/7/layout/RepeatingBendingProcessNew"/>
    <dgm:cxn modelId="{177CB722-E870-4793-8671-F7DC67FE7B23}" type="presParOf" srcId="{A3A87A70-B25D-4A3F-800E-7B49C457A56D}" destId="{7077E452-8554-4CD6-9D3E-F692AD751D30}" srcOrd="5" destOrd="0" presId="urn:microsoft.com/office/officeart/2016/7/layout/RepeatingBendingProcessNew"/>
    <dgm:cxn modelId="{9673F005-866F-4165-9D6A-10F3F4E97606}" type="presParOf" srcId="{7077E452-8554-4CD6-9D3E-F692AD751D30}" destId="{5F26F18C-FCB7-456F-89A7-02F28BA685A8}" srcOrd="0" destOrd="0" presId="urn:microsoft.com/office/officeart/2016/7/layout/RepeatingBendingProcessNew"/>
    <dgm:cxn modelId="{74771032-6992-4AA0-A0A3-4766DA4C9AF7}" type="presParOf" srcId="{A3A87A70-B25D-4A3F-800E-7B49C457A56D}" destId="{E65DF672-47BF-4B2E-8508-77F788BAD352}" srcOrd="6" destOrd="0" presId="urn:microsoft.com/office/officeart/2016/7/layout/RepeatingBendingProcessNew"/>
    <dgm:cxn modelId="{12CECAD1-0D9F-4FB9-BCD8-0C6740E31CEA}" type="presParOf" srcId="{A3A87A70-B25D-4A3F-800E-7B49C457A56D}" destId="{4280EEE3-8FA6-491C-B786-80A59DE38212}" srcOrd="7" destOrd="0" presId="urn:microsoft.com/office/officeart/2016/7/layout/RepeatingBendingProcessNew"/>
    <dgm:cxn modelId="{D1FE1819-44C1-412B-A88C-8520CE9ECF5B}" type="presParOf" srcId="{4280EEE3-8FA6-491C-B786-80A59DE38212}" destId="{5B542816-04B7-4C03-A30B-D3479587CA44}" srcOrd="0" destOrd="0" presId="urn:microsoft.com/office/officeart/2016/7/layout/RepeatingBendingProcessNew"/>
    <dgm:cxn modelId="{5C30C28E-2DF0-4B15-9AF9-8D4B5564883B}" type="presParOf" srcId="{A3A87A70-B25D-4A3F-800E-7B49C457A56D}" destId="{1BC081F2-7C1C-4931-B384-D160A2109174}" srcOrd="8" destOrd="0" presId="urn:microsoft.com/office/officeart/2016/7/layout/RepeatingBendingProcessNew"/>
    <dgm:cxn modelId="{3B6488D9-F490-45BB-B13E-76F3FF2EA1DC}" type="presParOf" srcId="{A3A87A70-B25D-4A3F-800E-7B49C457A56D}" destId="{BD9555E1-5AF7-4A11-A4E7-846EA16B3032}" srcOrd="9" destOrd="0" presId="urn:microsoft.com/office/officeart/2016/7/layout/RepeatingBendingProcessNew"/>
    <dgm:cxn modelId="{1ADE2E2B-F9A0-4C12-AC84-7530DB3B9F1F}" type="presParOf" srcId="{BD9555E1-5AF7-4A11-A4E7-846EA16B3032}" destId="{CBD7EFCC-9946-45F8-9DED-EC965489A245}" srcOrd="0" destOrd="0" presId="urn:microsoft.com/office/officeart/2016/7/layout/RepeatingBendingProcessNew"/>
    <dgm:cxn modelId="{79BAC988-F03E-4D91-B734-A4B2D5126FFE}" type="presParOf" srcId="{A3A87A70-B25D-4A3F-800E-7B49C457A56D}" destId="{021B947C-B7DB-4F87-A20D-F102867F340E}" srcOrd="10" destOrd="0" presId="urn:microsoft.com/office/officeart/2016/7/layout/RepeatingBendingProcessNew"/>
    <dgm:cxn modelId="{E42CC9E7-CD51-4D66-A3BE-30CEEDBA09BE}" type="presParOf" srcId="{A3A87A70-B25D-4A3F-800E-7B49C457A56D}" destId="{553A19A0-8422-4E97-A3EA-2C433204C23A}" srcOrd="11" destOrd="0" presId="urn:microsoft.com/office/officeart/2016/7/layout/RepeatingBendingProcessNew"/>
    <dgm:cxn modelId="{A3DA04A6-99A7-4C06-8C41-4988F5159F8D}" type="presParOf" srcId="{553A19A0-8422-4E97-A3EA-2C433204C23A}" destId="{5865510B-4D99-4DC3-9AE6-28D06D766869}" srcOrd="0" destOrd="0" presId="urn:microsoft.com/office/officeart/2016/7/layout/RepeatingBendingProcessNew"/>
    <dgm:cxn modelId="{C08DAE97-9432-487E-B3A3-3ECC8C74BED9}" type="presParOf" srcId="{A3A87A70-B25D-4A3F-800E-7B49C457A56D}" destId="{E5665787-D619-470A-A8AA-01FD283E9A8C}" srcOrd="12" destOrd="0" presId="urn:microsoft.com/office/officeart/2016/7/layout/RepeatingBendingProcessNew"/>
    <dgm:cxn modelId="{0264422F-1710-49BE-A5A1-C994B7232D8E}" type="presParOf" srcId="{A3A87A70-B25D-4A3F-800E-7B49C457A56D}" destId="{C37017CF-1C2D-4D10-93FB-E69836A44E19}" srcOrd="13" destOrd="0" presId="urn:microsoft.com/office/officeart/2016/7/layout/RepeatingBendingProcessNew"/>
    <dgm:cxn modelId="{0470DA85-8703-4D98-901C-E5B9FFA8CDB4}" type="presParOf" srcId="{C37017CF-1C2D-4D10-93FB-E69836A44E19}" destId="{15EE61C1-A042-4278-80A0-B7E93D5173D8}" srcOrd="0" destOrd="0" presId="urn:microsoft.com/office/officeart/2016/7/layout/RepeatingBendingProcessNew"/>
    <dgm:cxn modelId="{27874C8C-E25F-4976-B6D6-12859ED23B61}" type="presParOf" srcId="{A3A87A70-B25D-4A3F-800E-7B49C457A56D}" destId="{49E60F73-1D90-4300-B7A4-A7F94954FDCA}" srcOrd="14" destOrd="0" presId="urn:microsoft.com/office/officeart/2016/7/layout/RepeatingBendingProcessNew"/>
    <dgm:cxn modelId="{115C50C2-A568-40EF-915B-B6147FB4BB1D}" type="presParOf" srcId="{A3A87A70-B25D-4A3F-800E-7B49C457A56D}" destId="{1C0A7440-9162-4A3B-B2D7-A759E864B55B}" srcOrd="15" destOrd="0" presId="urn:microsoft.com/office/officeart/2016/7/layout/RepeatingBendingProcessNew"/>
    <dgm:cxn modelId="{D0E4CEC8-F101-460B-AB35-A3AEDA434282}" type="presParOf" srcId="{1C0A7440-9162-4A3B-B2D7-A759E864B55B}" destId="{CFAB35C0-3519-4AF9-9794-B5DEBCC5747A}" srcOrd="0" destOrd="0" presId="urn:microsoft.com/office/officeart/2016/7/layout/RepeatingBendingProcessNew"/>
    <dgm:cxn modelId="{AD149B58-0BDD-41EB-BF59-A60DDC4A4E97}" type="presParOf" srcId="{A3A87A70-B25D-4A3F-800E-7B49C457A56D}" destId="{F4BB1078-8D5A-4BF7-80C5-CC7AF3ED760B}" srcOrd="16" destOrd="0" presId="urn:microsoft.com/office/officeart/2016/7/layout/RepeatingBendingProcessNew"/>
    <dgm:cxn modelId="{B7F798FF-F1E1-418A-A4C0-CF470AC8C478}" type="presParOf" srcId="{A3A87A70-B25D-4A3F-800E-7B49C457A56D}" destId="{FD2D6882-6D9D-42EA-B4FA-5A4232209077}" srcOrd="17" destOrd="0" presId="urn:microsoft.com/office/officeart/2016/7/layout/RepeatingBendingProcessNew"/>
    <dgm:cxn modelId="{065E25FB-6B11-48B8-B51D-0E4A69ADFAB5}" type="presParOf" srcId="{FD2D6882-6D9D-42EA-B4FA-5A4232209077}" destId="{CA1B95AB-06DA-4034-BDFC-A5D13E2E7798}" srcOrd="0" destOrd="0" presId="urn:microsoft.com/office/officeart/2016/7/layout/RepeatingBendingProcessNew"/>
    <dgm:cxn modelId="{F3B90324-F24E-4E89-ABB9-2412F518BE3B}" type="presParOf" srcId="{A3A87A70-B25D-4A3F-800E-7B49C457A56D}" destId="{4B2CFFBF-3884-4B21-895C-3581CAF83BBE}" srcOrd="18" destOrd="0" presId="urn:microsoft.com/office/officeart/2016/7/layout/RepeatingBendingProcessNew"/>
    <dgm:cxn modelId="{97B0685F-3F77-47DB-A2D0-B965D6A4B413}" type="presParOf" srcId="{A3A87A70-B25D-4A3F-800E-7B49C457A56D}" destId="{D079FC32-70F0-40FC-9FC0-A097F635754D}" srcOrd="19" destOrd="0" presId="urn:microsoft.com/office/officeart/2016/7/layout/RepeatingBendingProcessNew"/>
    <dgm:cxn modelId="{D160AE76-C136-443B-9E8D-B4497D5299C2}" type="presParOf" srcId="{D079FC32-70F0-40FC-9FC0-A097F635754D}" destId="{2CA58292-79DF-455D-AA45-E8ADAE9CEC42}" srcOrd="0" destOrd="0" presId="urn:microsoft.com/office/officeart/2016/7/layout/RepeatingBendingProcessNew"/>
    <dgm:cxn modelId="{FBC469C9-B4AA-4722-931A-7613D18C8C51}" type="presParOf" srcId="{A3A87A70-B25D-4A3F-800E-7B49C457A56D}" destId="{86064526-15BA-4B91-A50C-60D246F664C6}" srcOrd="20" destOrd="0" presId="urn:microsoft.com/office/officeart/2016/7/layout/RepeatingBendingProcessNew"/>
    <dgm:cxn modelId="{27A4C1C0-A178-478B-B4D4-0C10D34F362B}" type="presParOf" srcId="{A3A87A70-B25D-4A3F-800E-7B49C457A56D}" destId="{7D653ACC-C25F-445A-BF03-1780CED937EC}" srcOrd="21" destOrd="0" presId="urn:microsoft.com/office/officeart/2016/7/layout/RepeatingBendingProcessNew"/>
    <dgm:cxn modelId="{F5B19512-3F63-4257-B1DD-F54589796B05}" type="presParOf" srcId="{7D653ACC-C25F-445A-BF03-1780CED937EC}" destId="{E6BECA36-7F21-4A8E-A9F7-2722D91CA8E2}" srcOrd="0" destOrd="0" presId="urn:microsoft.com/office/officeart/2016/7/layout/RepeatingBendingProcessNew"/>
    <dgm:cxn modelId="{36422DD5-1271-4839-90B4-7CD4126C5C7B}" type="presParOf" srcId="{A3A87A70-B25D-4A3F-800E-7B49C457A56D}" destId="{B00153BC-14C1-4FC8-A124-DE32B387CC02}" srcOrd="22" destOrd="0" presId="urn:microsoft.com/office/officeart/2016/7/layout/RepeatingBendingProcessNew"/>
    <dgm:cxn modelId="{9D978906-1701-4A39-A110-EF3F998A728F}" type="presParOf" srcId="{A3A87A70-B25D-4A3F-800E-7B49C457A56D}" destId="{4F036EA5-D141-4C09-AC6F-65D8CBE960E0}" srcOrd="23" destOrd="0" presId="urn:microsoft.com/office/officeart/2016/7/layout/RepeatingBendingProcessNew"/>
    <dgm:cxn modelId="{DD5A0A83-77EE-4E18-B3DE-038A3752BA8F}" type="presParOf" srcId="{4F036EA5-D141-4C09-AC6F-65D8CBE960E0}" destId="{30D0DE05-0C48-48A8-B064-CDD40ACC740E}" srcOrd="0" destOrd="0" presId="urn:microsoft.com/office/officeart/2016/7/layout/RepeatingBendingProcessNew"/>
    <dgm:cxn modelId="{9E31D305-53C8-48DC-A1BC-1EC6A0097B0E}" type="presParOf" srcId="{A3A87A70-B25D-4A3F-800E-7B49C457A56D}" destId="{0E847918-83F3-41C2-9DFB-2C051D5BFD59}" srcOrd="24" destOrd="0" presId="urn:microsoft.com/office/officeart/2016/7/layout/RepeatingBendingProcessNew"/>
    <dgm:cxn modelId="{6FFD6157-ADA5-498A-AF14-ECB0523CFEA3}" type="presParOf" srcId="{A3A87A70-B25D-4A3F-800E-7B49C457A56D}" destId="{4345E9C3-D1E3-4542-9163-37B2D0192AD2}" srcOrd="25" destOrd="0" presId="urn:microsoft.com/office/officeart/2016/7/layout/RepeatingBendingProcessNew"/>
    <dgm:cxn modelId="{AE9A119A-7DC7-40F1-A63B-202DCEE5CA4F}" type="presParOf" srcId="{4345E9C3-D1E3-4542-9163-37B2D0192AD2}" destId="{DF419CD3-0F05-4141-8B1C-375CD87EEC60}" srcOrd="0" destOrd="0" presId="urn:microsoft.com/office/officeart/2016/7/layout/RepeatingBendingProcessNew"/>
    <dgm:cxn modelId="{E9E0FB3B-1EBC-4ACB-A13A-F3D8E443EAB0}" type="presParOf" srcId="{A3A87A70-B25D-4A3F-800E-7B49C457A56D}" destId="{3C850416-5EA2-4D37-B3E8-B7204B815C8C}" srcOrd="26" destOrd="0" presId="urn:microsoft.com/office/officeart/2016/7/layout/RepeatingBendingProcessNew"/>
    <dgm:cxn modelId="{9404A6B0-0DDC-427C-9FFB-DD11317829B0}" type="presParOf" srcId="{A3A87A70-B25D-4A3F-800E-7B49C457A56D}" destId="{C2B93531-5D07-4079-9A88-EF28AABCBA6A}" srcOrd="27" destOrd="0" presId="urn:microsoft.com/office/officeart/2016/7/layout/RepeatingBendingProcessNew"/>
    <dgm:cxn modelId="{6A629DA4-3329-4DAD-8C45-8663482FBA9C}" type="presParOf" srcId="{C2B93531-5D07-4079-9A88-EF28AABCBA6A}" destId="{5623B54F-5A66-4D22-8094-77652086F3A8}" srcOrd="0" destOrd="0" presId="urn:microsoft.com/office/officeart/2016/7/layout/RepeatingBendingProcessNew"/>
    <dgm:cxn modelId="{E3AB9FF7-1739-4372-93B5-B4F6936C9B74}" type="presParOf" srcId="{A3A87A70-B25D-4A3F-800E-7B49C457A56D}" destId="{B812173B-2EC3-4D79-8377-52FD828815DC}" srcOrd="28" destOrd="0" presId="urn:microsoft.com/office/officeart/2016/7/layout/RepeatingBendingProcessNew"/>
    <dgm:cxn modelId="{21FF8EC2-1F1F-48A7-9CE1-5CFE8E21F5AC}" type="presParOf" srcId="{A3A87A70-B25D-4A3F-800E-7B49C457A56D}" destId="{D6F8EF89-F60C-404D-9E71-5DF79335C736}" srcOrd="29" destOrd="0" presId="urn:microsoft.com/office/officeart/2016/7/layout/RepeatingBendingProcessNew"/>
    <dgm:cxn modelId="{F64E565B-A4B0-4D84-8CEF-82611512DC25}" type="presParOf" srcId="{D6F8EF89-F60C-404D-9E71-5DF79335C736}" destId="{8C557C14-DC7D-4E9E-A55A-3D416B024449}" srcOrd="0" destOrd="0" presId="urn:microsoft.com/office/officeart/2016/7/layout/RepeatingBendingProcessNew"/>
    <dgm:cxn modelId="{E474EF1C-C478-4601-AA39-0E63D59E9DA6}" type="presParOf" srcId="{A3A87A70-B25D-4A3F-800E-7B49C457A56D}" destId="{E7BC3917-1A5E-4391-8A66-2B533597B2BD}" srcOrd="30" destOrd="0" presId="urn:microsoft.com/office/officeart/2016/7/layout/RepeatingBendingProcessNew"/>
    <dgm:cxn modelId="{5C9D218F-ABFD-4703-8B1F-4E229F6FCC00}" type="presParOf" srcId="{A3A87A70-B25D-4A3F-800E-7B49C457A56D}" destId="{B4820D0F-7FD3-47E6-A6F1-F7206C8301AE}" srcOrd="31" destOrd="0" presId="urn:microsoft.com/office/officeart/2016/7/layout/RepeatingBendingProcessNew"/>
    <dgm:cxn modelId="{17D7EB4F-80E5-402A-BD56-0A3C3FB31457}" type="presParOf" srcId="{B4820D0F-7FD3-47E6-A6F1-F7206C8301AE}" destId="{FB1B82A2-7525-4D2E-8D25-D69F53AC5AC6}" srcOrd="0" destOrd="0" presId="urn:microsoft.com/office/officeart/2016/7/layout/RepeatingBendingProcessNew"/>
    <dgm:cxn modelId="{0A3F80F2-2FEA-411B-8DC6-26DB67FF8F45}" type="presParOf" srcId="{A3A87A70-B25D-4A3F-800E-7B49C457A56D}" destId="{C43567D1-CDA2-44DD-8728-7665BF04306C}" srcOrd="32" destOrd="0" presId="urn:microsoft.com/office/officeart/2016/7/layout/RepeatingBendingProcessNew"/>
    <dgm:cxn modelId="{A68BA339-A38B-48A0-BC91-0008C0C53F08}" type="presParOf" srcId="{A3A87A70-B25D-4A3F-800E-7B49C457A56D}" destId="{1FDD7254-1189-4249-9155-D240EC806C78}" srcOrd="33" destOrd="0" presId="urn:microsoft.com/office/officeart/2016/7/layout/RepeatingBendingProcessNew"/>
    <dgm:cxn modelId="{3F943D36-6264-46BB-B62F-E1994C906927}" type="presParOf" srcId="{1FDD7254-1189-4249-9155-D240EC806C78}" destId="{BC6E9600-8BAE-41F2-BB02-E699B1FB40D6}" srcOrd="0" destOrd="0" presId="urn:microsoft.com/office/officeart/2016/7/layout/RepeatingBendingProcessNew"/>
    <dgm:cxn modelId="{DA53961B-F2A4-403E-ABCD-E993A87A1F03}" type="presParOf" srcId="{A3A87A70-B25D-4A3F-800E-7B49C457A56D}" destId="{406846B9-B57F-4658-9EC4-FD623CEF63C0}" srcOrd="34" destOrd="0" presId="urn:microsoft.com/office/officeart/2016/7/layout/RepeatingBendingProcessNew"/>
    <dgm:cxn modelId="{B784CDC4-2C54-437E-9DE5-33FA8C947026}" type="presParOf" srcId="{A3A87A70-B25D-4A3F-800E-7B49C457A56D}" destId="{F4644A48-566C-481A-9224-FDF9019D5AF2}" srcOrd="35" destOrd="0" presId="urn:microsoft.com/office/officeart/2016/7/layout/RepeatingBendingProcessNew"/>
    <dgm:cxn modelId="{73D974E1-E709-4325-A5C0-3AB884CBE4B0}" type="presParOf" srcId="{F4644A48-566C-481A-9224-FDF9019D5AF2}" destId="{26B3CB26-3C8F-4AE4-9ED0-3544F116BFAF}" srcOrd="0" destOrd="0" presId="urn:microsoft.com/office/officeart/2016/7/layout/RepeatingBendingProcessNew"/>
    <dgm:cxn modelId="{02123562-2531-4029-BA36-68150081A69B}" type="presParOf" srcId="{A3A87A70-B25D-4A3F-800E-7B49C457A56D}" destId="{86A39921-A4A6-4FC8-8ACF-0982600DE2EF}" srcOrd="36" destOrd="0" presId="urn:microsoft.com/office/officeart/2016/7/layout/RepeatingBendingProcessNew"/>
    <dgm:cxn modelId="{33B1CDD5-8929-48D3-AE6F-8764B92B888A}" type="presParOf" srcId="{A3A87A70-B25D-4A3F-800E-7B49C457A56D}" destId="{7140B8E8-BA91-450A-9FE6-9F560F458BDF}" srcOrd="37" destOrd="0" presId="urn:microsoft.com/office/officeart/2016/7/layout/RepeatingBendingProcessNew"/>
    <dgm:cxn modelId="{FFDDD3EC-F451-4D49-BD53-68C916729154}" type="presParOf" srcId="{7140B8E8-BA91-450A-9FE6-9F560F458BDF}" destId="{07C6B0D1-A061-495A-9B3B-981606D5998B}" srcOrd="0" destOrd="0" presId="urn:microsoft.com/office/officeart/2016/7/layout/RepeatingBendingProcessNew"/>
    <dgm:cxn modelId="{F52355C6-D2C6-4D05-92AC-09F9D6FE852C}" type="presParOf" srcId="{A3A87A70-B25D-4A3F-800E-7B49C457A56D}" destId="{94ECFF66-1B89-4C77-B8E1-A48608527CB9}" srcOrd="38" destOrd="0" presId="urn:microsoft.com/office/officeart/2016/7/layout/RepeatingBendingProcessNew"/>
    <dgm:cxn modelId="{A22216B3-177A-4E4B-9C2B-8E4791AEB297}" type="presParOf" srcId="{A3A87A70-B25D-4A3F-800E-7B49C457A56D}" destId="{3AD02135-3266-4A74-9BAA-7E6BCB108C58}" srcOrd="39" destOrd="0" presId="urn:microsoft.com/office/officeart/2016/7/layout/RepeatingBendingProcessNew"/>
    <dgm:cxn modelId="{81154E5F-D8F7-4828-86DF-0B30B8DE3CFA}" type="presParOf" srcId="{3AD02135-3266-4A74-9BAA-7E6BCB108C58}" destId="{64A81272-8E08-4F4B-B445-E5DD2F2FCADB}" srcOrd="0" destOrd="0" presId="urn:microsoft.com/office/officeart/2016/7/layout/RepeatingBendingProcessNew"/>
    <dgm:cxn modelId="{91412E1E-199A-444C-AF2A-3533C053FC9D}" type="presParOf" srcId="{A3A87A70-B25D-4A3F-800E-7B49C457A56D}" destId="{BA74E192-FF11-43A8-BA9B-73E04AD7083A}" srcOrd="40" destOrd="0" presId="urn:microsoft.com/office/officeart/2016/7/layout/RepeatingBendingProcessNew"/>
    <dgm:cxn modelId="{0AF2F6F3-BB1E-4B18-8653-EAAF8616A3FF}" type="presParOf" srcId="{A3A87A70-B25D-4A3F-800E-7B49C457A56D}" destId="{338BB886-ADCD-45B4-8181-50C504129051}" srcOrd="41" destOrd="0" presId="urn:microsoft.com/office/officeart/2016/7/layout/RepeatingBendingProcessNew"/>
    <dgm:cxn modelId="{F9B97CAA-0DEC-4F0A-960E-CA24F1552854}" type="presParOf" srcId="{338BB886-ADCD-45B4-8181-50C504129051}" destId="{B0A665DF-6FCD-4193-B2B1-E07F6DD4B391}" srcOrd="0" destOrd="0" presId="urn:microsoft.com/office/officeart/2016/7/layout/RepeatingBendingProcessNew"/>
    <dgm:cxn modelId="{FA04B37D-9348-4EF1-8120-1B66008EA995}" type="presParOf" srcId="{A3A87A70-B25D-4A3F-800E-7B49C457A56D}" destId="{688B6295-4ACD-431A-A34E-770B558538D3}" srcOrd="42" destOrd="0" presId="urn:microsoft.com/office/officeart/2016/7/layout/RepeatingBendingProcessNew"/>
    <dgm:cxn modelId="{A7EE8803-E50C-4020-A290-F1D4C3C8306F}" type="presParOf" srcId="{A3A87A70-B25D-4A3F-800E-7B49C457A56D}" destId="{262D989D-55F9-47EF-8E64-D4404B104C79}" srcOrd="43" destOrd="0" presId="urn:microsoft.com/office/officeart/2016/7/layout/RepeatingBendingProcessNew"/>
    <dgm:cxn modelId="{81B998AB-2138-4AE6-9238-17012AEF0B75}" type="presParOf" srcId="{262D989D-55F9-47EF-8E64-D4404B104C79}" destId="{EB1C634A-B5F0-4E7F-AFA0-B8E7CF21C71C}" srcOrd="0" destOrd="0" presId="urn:microsoft.com/office/officeart/2016/7/layout/RepeatingBendingProcessNew"/>
    <dgm:cxn modelId="{93CABCAF-342D-4F59-A2E9-F9F3ED47260E}" type="presParOf" srcId="{A3A87A70-B25D-4A3F-800E-7B49C457A56D}" destId="{EC208A8B-BD33-49B5-AC43-E7A00870940E}" srcOrd="44" destOrd="0" presId="urn:microsoft.com/office/officeart/2016/7/layout/RepeatingBendingProcessNew"/>
    <dgm:cxn modelId="{84698F00-0385-45EC-98AB-085E91B44E1F}" type="presParOf" srcId="{A3A87A70-B25D-4A3F-800E-7B49C457A56D}" destId="{5BEF10A5-23CA-4191-A5AA-0C7BA8FF2901}" srcOrd="45" destOrd="0" presId="urn:microsoft.com/office/officeart/2016/7/layout/RepeatingBendingProcessNew"/>
    <dgm:cxn modelId="{A23F1430-E41F-4C61-AEDB-5691B3B5954E}" type="presParOf" srcId="{5BEF10A5-23CA-4191-A5AA-0C7BA8FF2901}" destId="{FD044F96-F33D-4DEA-BA9B-C62F2478C346}" srcOrd="0" destOrd="0" presId="urn:microsoft.com/office/officeart/2016/7/layout/RepeatingBendingProcessNew"/>
    <dgm:cxn modelId="{91B2416D-83E5-4A10-A771-2FAA9A1ACB74}" type="presParOf" srcId="{A3A87A70-B25D-4A3F-800E-7B49C457A56D}" destId="{EEB36DB3-6C12-4D81-A7DC-EFDDBBCAE9FF}" srcOrd="4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7C41C-A9D3-4483-942A-68BAB14B5EF7}">
      <dsp:nvSpPr>
        <dsp:cNvPr id="0" name=""/>
        <dsp:cNvSpPr/>
      </dsp:nvSpPr>
      <dsp:spPr>
        <a:xfrm>
          <a:off x="2409011" y="766095"/>
          <a:ext cx="474011" cy="91440"/>
        </a:xfrm>
        <a:custGeom>
          <a:avLst/>
          <a:gdLst/>
          <a:ahLst/>
          <a:cxnLst/>
          <a:rect l="0" t="0" r="0" b="0"/>
          <a:pathLst>
            <a:path>
              <a:moveTo>
                <a:pt x="0" y="45720"/>
              </a:moveTo>
              <a:lnTo>
                <a:pt x="47401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3402" y="809290"/>
        <a:ext cx="25230" cy="5051"/>
      </dsp:txXfrm>
    </dsp:sp>
    <dsp:sp modelId="{01E6CE7F-ECF5-4432-BD9D-5DB25D1EF20B}">
      <dsp:nvSpPr>
        <dsp:cNvPr id="0" name=""/>
        <dsp:cNvSpPr/>
      </dsp:nvSpPr>
      <dsp:spPr>
        <a:xfrm>
          <a:off x="216848" y="153626"/>
          <a:ext cx="2193963" cy="13163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Activities for children aged 0-5</a:t>
          </a:r>
          <a:endParaRPr lang="en-US" sz="1900" b="1" kern="1200" dirty="0"/>
        </a:p>
      </dsp:txBody>
      <dsp:txXfrm>
        <a:off x="216848" y="153626"/>
        <a:ext cx="2193963" cy="1316377"/>
      </dsp:txXfrm>
    </dsp:sp>
    <dsp:sp modelId="{744EEBE3-F007-49CD-9E1B-D6CA3D45151C}">
      <dsp:nvSpPr>
        <dsp:cNvPr id="0" name=""/>
        <dsp:cNvSpPr/>
      </dsp:nvSpPr>
      <dsp:spPr>
        <a:xfrm>
          <a:off x="5107586" y="766095"/>
          <a:ext cx="474011" cy="91440"/>
        </a:xfrm>
        <a:custGeom>
          <a:avLst/>
          <a:gdLst/>
          <a:ahLst/>
          <a:cxnLst/>
          <a:rect l="0" t="0" r="0" b="0"/>
          <a:pathLst>
            <a:path>
              <a:moveTo>
                <a:pt x="0" y="45720"/>
              </a:moveTo>
              <a:lnTo>
                <a:pt x="47401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1976" y="809290"/>
        <a:ext cx="25230" cy="5051"/>
      </dsp:txXfrm>
    </dsp:sp>
    <dsp:sp modelId="{4A054EE4-B8AF-469C-8D8C-43C7B2109541}">
      <dsp:nvSpPr>
        <dsp:cNvPr id="0" name=""/>
        <dsp:cNvSpPr/>
      </dsp:nvSpPr>
      <dsp:spPr>
        <a:xfrm>
          <a:off x="2915423" y="153626"/>
          <a:ext cx="2193963" cy="1316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Birth Registration</a:t>
          </a:r>
          <a:endParaRPr lang="en-US" sz="1900" b="1" kern="1200" dirty="0"/>
        </a:p>
      </dsp:txBody>
      <dsp:txXfrm>
        <a:off x="2915423" y="153626"/>
        <a:ext cx="2193963" cy="1316377"/>
      </dsp:txXfrm>
    </dsp:sp>
    <dsp:sp modelId="{7077E452-8554-4CD6-9D3E-F692AD751D30}">
      <dsp:nvSpPr>
        <dsp:cNvPr id="0" name=""/>
        <dsp:cNvSpPr/>
      </dsp:nvSpPr>
      <dsp:spPr>
        <a:xfrm>
          <a:off x="7806161" y="766095"/>
          <a:ext cx="474011" cy="91440"/>
        </a:xfrm>
        <a:custGeom>
          <a:avLst/>
          <a:gdLst/>
          <a:ahLst/>
          <a:cxnLst/>
          <a:rect l="0" t="0" r="0" b="0"/>
          <a:pathLst>
            <a:path>
              <a:moveTo>
                <a:pt x="0" y="45720"/>
              </a:moveTo>
              <a:lnTo>
                <a:pt x="474011"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30551" y="809290"/>
        <a:ext cx="25230" cy="5051"/>
      </dsp:txXfrm>
    </dsp:sp>
    <dsp:sp modelId="{26C313AC-60CC-499C-AE86-B0DC16B11F1F}">
      <dsp:nvSpPr>
        <dsp:cNvPr id="0" name=""/>
        <dsp:cNvSpPr/>
      </dsp:nvSpPr>
      <dsp:spPr>
        <a:xfrm>
          <a:off x="5613997" y="153626"/>
          <a:ext cx="2193963" cy="131637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Debt and Welfare Advice</a:t>
          </a:r>
          <a:endParaRPr lang="en-US" sz="1900" b="1" kern="1200" dirty="0"/>
        </a:p>
      </dsp:txBody>
      <dsp:txXfrm>
        <a:off x="5613997" y="153626"/>
        <a:ext cx="2193963" cy="1316377"/>
      </dsp:txXfrm>
    </dsp:sp>
    <dsp:sp modelId="{4280EEE3-8FA6-491C-B786-80A59DE38212}">
      <dsp:nvSpPr>
        <dsp:cNvPr id="0" name=""/>
        <dsp:cNvSpPr/>
      </dsp:nvSpPr>
      <dsp:spPr>
        <a:xfrm>
          <a:off x="10504736" y="766095"/>
          <a:ext cx="474011" cy="91440"/>
        </a:xfrm>
        <a:custGeom>
          <a:avLst/>
          <a:gdLst/>
          <a:ahLst/>
          <a:cxnLst/>
          <a:rect l="0" t="0" r="0" b="0"/>
          <a:pathLst>
            <a:path>
              <a:moveTo>
                <a:pt x="0" y="45720"/>
              </a:moveTo>
              <a:lnTo>
                <a:pt x="474011"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729126" y="809290"/>
        <a:ext cx="25230" cy="5051"/>
      </dsp:txXfrm>
    </dsp:sp>
    <dsp:sp modelId="{E65DF672-47BF-4B2E-8508-77F788BAD352}">
      <dsp:nvSpPr>
        <dsp:cNvPr id="0" name=""/>
        <dsp:cNvSpPr/>
      </dsp:nvSpPr>
      <dsp:spPr>
        <a:xfrm>
          <a:off x="8312572" y="153626"/>
          <a:ext cx="2193963" cy="131637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Domestic Abuse</a:t>
          </a:r>
          <a:endParaRPr lang="en-US" sz="1900" b="1" kern="1200" dirty="0"/>
        </a:p>
      </dsp:txBody>
      <dsp:txXfrm>
        <a:off x="8312572" y="153626"/>
        <a:ext cx="2193963" cy="1316377"/>
      </dsp:txXfrm>
    </dsp:sp>
    <dsp:sp modelId="{BD9555E1-5AF7-4A11-A4E7-846EA16B3032}">
      <dsp:nvSpPr>
        <dsp:cNvPr id="0" name=""/>
        <dsp:cNvSpPr/>
      </dsp:nvSpPr>
      <dsp:spPr>
        <a:xfrm>
          <a:off x="13203310" y="766095"/>
          <a:ext cx="474011" cy="91440"/>
        </a:xfrm>
        <a:custGeom>
          <a:avLst/>
          <a:gdLst/>
          <a:ahLst/>
          <a:cxnLst/>
          <a:rect l="0" t="0" r="0" b="0"/>
          <a:pathLst>
            <a:path>
              <a:moveTo>
                <a:pt x="0" y="45720"/>
              </a:moveTo>
              <a:lnTo>
                <a:pt x="474011"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427701" y="809290"/>
        <a:ext cx="25230" cy="5051"/>
      </dsp:txXfrm>
    </dsp:sp>
    <dsp:sp modelId="{1BC081F2-7C1C-4931-B384-D160A2109174}">
      <dsp:nvSpPr>
        <dsp:cNvPr id="0" name=""/>
        <dsp:cNvSpPr/>
      </dsp:nvSpPr>
      <dsp:spPr>
        <a:xfrm>
          <a:off x="11011147" y="153626"/>
          <a:ext cx="2193963" cy="131637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Early Language and Home Learning Environment</a:t>
          </a:r>
          <a:endParaRPr lang="en-US" sz="1900" b="1" kern="1200" dirty="0"/>
        </a:p>
      </dsp:txBody>
      <dsp:txXfrm>
        <a:off x="11011147" y="153626"/>
        <a:ext cx="2193963" cy="1316377"/>
      </dsp:txXfrm>
    </dsp:sp>
    <dsp:sp modelId="{553A19A0-8422-4E97-A3EA-2C433204C23A}">
      <dsp:nvSpPr>
        <dsp:cNvPr id="0" name=""/>
        <dsp:cNvSpPr/>
      </dsp:nvSpPr>
      <dsp:spPr>
        <a:xfrm>
          <a:off x="1313829" y="1615994"/>
          <a:ext cx="13492874" cy="474011"/>
        </a:xfrm>
        <a:custGeom>
          <a:avLst/>
          <a:gdLst/>
          <a:ahLst/>
          <a:cxnLst/>
          <a:rect l="0" t="0" r="0" b="0"/>
          <a:pathLst>
            <a:path>
              <a:moveTo>
                <a:pt x="13492874" y="0"/>
              </a:moveTo>
              <a:lnTo>
                <a:pt x="13492874" y="254105"/>
              </a:lnTo>
              <a:lnTo>
                <a:pt x="0" y="254105"/>
              </a:lnTo>
              <a:lnTo>
                <a:pt x="0" y="474011"/>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22709" y="1850474"/>
        <a:ext cx="675115" cy="5051"/>
      </dsp:txXfrm>
    </dsp:sp>
    <dsp:sp modelId="{021B947C-B7DB-4F87-A20D-F102867F340E}">
      <dsp:nvSpPr>
        <dsp:cNvPr id="0" name=""/>
        <dsp:cNvSpPr/>
      </dsp:nvSpPr>
      <dsp:spPr>
        <a:xfrm>
          <a:off x="13709722" y="5836"/>
          <a:ext cx="2193963" cy="161195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00100">
            <a:lnSpc>
              <a:spcPct val="90000"/>
            </a:lnSpc>
            <a:spcBef>
              <a:spcPct val="0"/>
            </a:spcBef>
            <a:spcAft>
              <a:spcPct val="35000"/>
            </a:spcAft>
            <a:buNone/>
          </a:pPr>
          <a:r>
            <a:rPr lang="en-GB" sz="1800" b="1" kern="1200" dirty="0"/>
            <a:t>Early Childhood Education and Care (ECEC) and financial support (Tax-Free Childcare, Universal Credit childcare)</a:t>
          </a:r>
          <a:endParaRPr lang="en-US" sz="1800" b="1" kern="1200" dirty="0"/>
        </a:p>
      </dsp:txBody>
      <dsp:txXfrm>
        <a:off x="13709722" y="5836"/>
        <a:ext cx="2193963" cy="1611957"/>
      </dsp:txXfrm>
    </dsp:sp>
    <dsp:sp modelId="{C37017CF-1C2D-4D10-93FB-E69836A44E19}">
      <dsp:nvSpPr>
        <dsp:cNvPr id="0" name=""/>
        <dsp:cNvSpPr/>
      </dsp:nvSpPr>
      <dsp:spPr>
        <a:xfrm>
          <a:off x="2409011" y="2734874"/>
          <a:ext cx="474011" cy="91440"/>
        </a:xfrm>
        <a:custGeom>
          <a:avLst/>
          <a:gdLst/>
          <a:ahLst/>
          <a:cxnLst/>
          <a:rect l="0" t="0" r="0" b="0"/>
          <a:pathLst>
            <a:path>
              <a:moveTo>
                <a:pt x="0" y="45720"/>
              </a:moveTo>
              <a:lnTo>
                <a:pt x="47401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3402" y="2778069"/>
        <a:ext cx="25230" cy="5051"/>
      </dsp:txXfrm>
    </dsp:sp>
    <dsp:sp modelId="{E5665787-D619-470A-A8AA-01FD283E9A8C}">
      <dsp:nvSpPr>
        <dsp:cNvPr id="0" name=""/>
        <dsp:cNvSpPr/>
      </dsp:nvSpPr>
      <dsp:spPr>
        <a:xfrm>
          <a:off x="216848" y="2122406"/>
          <a:ext cx="2193963" cy="1316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a:t>Health visiting 0-5 </a:t>
          </a:r>
          <a:endParaRPr lang="en-US" sz="1900" b="1" kern="1200"/>
        </a:p>
      </dsp:txBody>
      <dsp:txXfrm>
        <a:off x="216848" y="2122406"/>
        <a:ext cx="2193963" cy="1316377"/>
      </dsp:txXfrm>
    </dsp:sp>
    <dsp:sp modelId="{1C0A7440-9162-4A3B-B2D7-A759E864B55B}">
      <dsp:nvSpPr>
        <dsp:cNvPr id="0" name=""/>
        <dsp:cNvSpPr/>
      </dsp:nvSpPr>
      <dsp:spPr>
        <a:xfrm>
          <a:off x="5107586" y="2734874"/>
          <a:ext cx="474011" cy="91440"/>
        </a:xfrm>
        <a:custGeom>
          <a:avLst/>
          <a:gdLst/>
          <a:ahLst/>
          <a:cxnLst/>
          <a:rect l="0" t="0" r="0" b="0"/>
          <a:pathLst>
            <a:path>
              <a:moveTo>
                <a:pt x="0" y="45720"/>
              </a:moveTo>
              <a:lnTo>
                <a:pt x="474011"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1976" y="2778069"/>
        <a:ext cx="25230" cy="5051"/>
      </dsp:txXfrm>
    </dsp:sp>
    <dsp:sp modelId="{49E60F73-1D90-4300-B7A4-A7F94954FDCA}">
      <dsp:nvSpPr>
        <dsp:cNvPr id="0" name=""/>
        <dsp:cNvSpPr/>
      </dsp:nvSpPr>
      <dsp:spPr>
        <a:xfrm>
          <a:off x="2915423" y="2122406"/>
          <a:ext cx="2193963" cy="131637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Housing</a:t>
          </a:r>
          <a:endParaRPr lang="en-US" sz="1900" b="1" kern="1200" dirty="0"/>
        </a:p>
      </dsp:txBody>
      <dsp:txXfrm>
        <a:off x="2915423" y="2122406"/>
        <a:ext cx="2193963" cy="1316377"/>
      </dsp:txXfrm>
    </dsp:sp>
    <dsp:sp modelId="{FD2D6882-6D9D-42EA-B4FA-5A4232209077}">
      <dsp:nvSpPr>
        <dsp:cNvPr id="0" name=""/>
        <dsp:cNvSpPr/>
      </dsp:nvSpPr>
      <dsp:spPr>
        <a:xfrm>
          <a:off x="7806161" y="2734874"/>
          <a:ext cx="474011" cy="91440"/>
        </a:xfrm>
        <a:custGeom>
          <a:avLst/>
          <a:gdLst/>
          <a:ahLst/>
          <a:cxnLst/>
          <a:rect l="0" t="0" r="0" b="0"/>
          <a:pathLst>
            <a:path>
              <a:moveTo>
                <a:pt x="0" y="45720"/>
              </a:moveTo>
              <a:lnTo>
                <a:pt x="474011"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30551" y="2778069"/>
        <a:ext cx="25230" cy="5051"/>
      </dsp:txXfrm>
    </dsp:sp>
    <dsp:sp modelId="{F4BB1078-8D5A-4BF7-80C5-CC7AF3ED760B}">
      <dsp:nvSpPr>
        <dsp:cNvPr id="0" name=""/>
        <dsp:cNvSpPr/>
      </dsp:nvSpPr>
      <dsp:spPr>
        <a:xfrm>
          <a:off x="5613997" y="2122406"/>
          <a:ext cx="2193963" cy="131637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Infant Feeding Programme</a:t>
          </a:r>
          <a:endParaRPr lang="en-US" sz="1900" b="1" kern="1200" dirty="0"/>
        </a:p>
      </dsp:txBody>
      <dsp:txXfrm>
        <a:off x="5613997" y="2122406"/>
        <a:ext cx="2193963" cy="1316377"/>
      </dsp:txXfrm>
    </dsp:sp>
    <dsp:sp modelId="{D079FC32-70F0-40FC-9FC0-A097F635754D}">
      <dsp:nvSpPr>
        <dsp:cNvPr id="0" name=""/>
        <dsp:cNvSpPr/>
      </dsp:nvSpPr>
      <dsp:spPr>
        <a:xfrm>
          <a:off x="10504736" y="2734874"/>
          <a:ext cx="474011" cy="91440"/>
        </a:xfrm>
        <a:custGeom>
          <a:avLst/>
          <a:gdLst/>
          <a:ahLst/>
          <a:cxnLst/>
          <a:rect l="0" t="0" r="0" b="0"/>
          <a:pathLst>
            <a:path>
              <a:moveTo>
                <a:pt x="0" y="45720"/>
              </a:moveTo>
              <a:lnTo>
                <a:pt x="474011"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729126" y="2778069"/>
        <a:ext cx="25230" cy="5051"/>
      </dsp:txXfrm>
    </dsp:sp>
    <dsp:sp modelId="{4B2CFFBF-3884-4B21-895C-3581CAF83BBE}">
      <dsp:nvSpPr>
        <dsp:cNvPr id="0" name=""/>
        <dsp:cNvSpPr/>
      </dsp:nvSpPr>
      <dsp:spPr>
        <a:xfrm>
          <a:off x="8312572" y="2122406"/>
          <a:ext cx="2193963" cy="131637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Intensive targeted family support services</a:t>
          </a:r>
          <a:endParaRPr lang="en-US" sz="1900" b="1" kern="1200" dirty="0"/>
        </a:p>
      </dsp:txBody>
      <dsp:txXfrm>
        <a:off x="8312572" y="2122406"/>
        <a:ext cx="2193963" cy="1316377"/>
      </dsp:txXfrm>
    </dsp:sp>
    <dsp:sp modelId="{7D653ACC-C25F-445A-BF03-1780CED937EC}">
      <dsp:nvSpPr>
        <dsp:cNvPr id="0" name=""/>
        <dsp:cNvSpPr/>
      </dsp:nvSpPr>
      <dsp:spPr>
        <a:xfrm>
          <a:off x="13203310" y="2734874"/>
          <a:ext cx="474011" cy="91440"/>
        </a:xfrm>
        <a:custGeom>
          <a:avLst/>
          <a:gdLst/>
          <a:ahLst/>
          <a:cxnLst/>
          <a:rect l="0" t="0" r="0" b="0"/>
          <a:pathLst>
            <a:path>
              <a:moveTo>
                <a:pt x="0" y="45720"/>
              </a:moveTo>
              <a:lnTo>
                <a:pt x="47401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427701" y="2778069"/>
        <a:ext cx="25230" cy="5051"/>
      </dsp:txXfrm>
    </dsp:sp>
    <dsp:sp modelId="{86064526-15BA-4B91-A50C-60D246F664C6}">
      <dsp:nvSpPr>
        <dsp:cNvPr id="0" name=""/>
        <dsp:cNvSpPr/>
      </dsp:nvSpPr>
      <dsp:spPr>
        <a:xfrm>
          <a:off x="11011147" y="2122406"/>
          <a:ext cx="2193963" cy="13163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00100">
            <a:lnSpc>
              <a:spcPct val="90000"/>
            </a:lnSpc>
            <a:spcBef>
              <a:spcPct val="0"/>
            </a:spcBef>
            <a:spcAft>
              <a:spcPct val="35000"/>
            </a:spcAft>
            <a:buNone/>
          </a:pPr>
          <a:r>
            <a:rPr lang="en-GB" sz="1800" b="1" kern="1200" dirty="0"/>
            <a:t>Local authority 0-19 public health services, based on local needs assessments</a:t>
          </a:r>
          <a:endParaRPr lang="en-US" sz="1800" b="1" kern="1200" dirty="0"/>
        </a:p>
      </dsp:txBody>
      <dsp:txXfrm>
        <a:off x="11011147" y="2122406"/>
        <a:ext cx="2193963" cy="1316377"/>
      </dsp:txXfrm>
    </dsp:sp>
    <dsp:sp modelId="{4F036EA5-D141-4C09-AC6F-65D8CBE960E0}">
      <dsp:nvSpPr>
        <dsp:cNvPr id="0" name=""/>
        <dsp:cNvSpPr/>
      </dsp:nvSpPr>
      <dsp:spPr>
        <a:xfrm>
          <a:off x="1313829" y="3436983"/>
          <a:ext cx="13492874" cy="474011"/>
        </a:xfrm>
        <a:custGeom>
          <a:avLst/>
          <a:gdLst/>
          <a:ahLst/>
          <a:cxnLst/>
          <a:rect l="0" t="0" r="0" b="0"/>
          <a:pathLst>
            <a:path>
              <a:moveTo>
                <a:pt x="13492874" y="0"/>
              </a:moveTo>
              <a:lnTo>
                <a:pt x="13492874" y="254105"/>
              </a:lnTo>
              <a:lnTo>
                <a:pt x="0" y="254105"/>
              </a:lnTo>
              <a:lnTo>
                <a:pt x="0" y="474011"/>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22709" y="3671464"/>
        <a:ext cx="675115" cy="5051"/>
      </dsp:txXfrm>
    </dsp:sp>
    <dsp:sp modelId="{B00153BC-14C1-4FC8-A124-DE32B387CC02}">
      <dsp:nvSpPr>
        <dsp:cNvPr id="0" name=""/>
        <dsp:cNvSpPr/>
      </dsp:nvSpPr>
      <dsp:spPr>
        <a:xfrm>
          <a:off x="13709722" y="2122406"/>
          <a:ext cx="2193963" cy="1316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Mental health services</a:t>
          </a:r>
          <a:endParaRPr lang="en-US" sz="1900" b="1" kern="1200" dirty="0"/>
        </a:p>
      </dsp:txBody>
      <dsp:txXfrm>
        <a:off x="13709722" y="2122406"/>
        <a:ext cx="2193963" cy="1316377"/>
      </dsp:txXfrm>
    </dsp:sp>
    <dsp:sp modelId="{4345E9C3-D1E3-4542-9163-37B2D0192AD2}">
      <dsp:nvSpPr>
        <dsp:cNvPr id="0" name=""/>
        <dsp:cNvSpPr/>
      </dsp:nvSpPr>
      <dsp:spPr>
        <a:xfrm>
          <a:off x="2409011" y="4555864"/>
          <a:ext cx="474011" cy="91440"/>
        </a:xfrm>
        <a:custGeom>
          <a:avLst/>
          <a:gdLst/>
          <a:ahLst/>
          <a:cxnLst/>
          <a:rect l="0" t="0" r="0" b="0"/>
          <a:pathLst>
            <a:path>
              <a:moveTo>
                <a:pt x="0" y="45720"/>
              </a:moveTo>
              <a:lnTo>
                <a:pt x="474011"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3402" y="4599058"/>
        <a:ext cx="25230" cy="5051"/>
      </dsp:txXfrm>
    </dsp:sp>
    <dsp:sp modelId="{0E847918-83F3-41C2-9DFB-2C051D5BFD59}">
      <dsp:nvSpPr>
        <dsp:cNvPr id="0" name=""/>
        <dsp:cNvSpPr/>
      </dsp:nvSpPr>
      <dsp:spPr>
        <a:xfrm>
          <a:off x="216848" y="3943395"/>
          <a:ext cx="2193963" cy="131637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Midwifery / Maternity</a:t>
          </a:r>
          <a:endParaRPr lang="en-US" sz="1900" b="1" kern="1200" dirty="0"/>
        </a:p>
      </dsp:txBody>
      <dsp:txXfrm>
        <a:off x="216848" y="3943395"/>
        <a:ext cx="2193963" cy="1316377"/>
      </dsp:txXfrm>
    </dsp:sp>
    <dsp:sp modelId="{C2B93531-5D07-4079-9A88-EF28AABCBA6A}">
      <dsp:nvSpPr>
        <dsp:cNvPr id="0" name=""/>
        <dsp:cNvSpPr/>
      </dsp:nvSpPr>
      <dsp:spPr>
        <a:xfrm>
          <a:off x="5107586" y="4555864"/>
          <a:ext cx="474011" cy="91440"/>
        </a:xfrm>
        <a:custGeom>
          <a:avLst/>
          <a:gdLst/>
          <a:ahLst/>
          <a:cxnLst/>
          <a:rect l="0" t="0" r="0" b="0"/>
          <a:pathLst>
            <a:path>
              <a:moveTo>
                <a:pt x="0" y="45720"/>
              </a:moveTo>
              <a:lnTo>
                <a:pt x="474011"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1976" y="4599058"/>
        <a:ext cx="25230" cy="5051"/>
      </dsp:txXfrm>
    </dsp:sp>
    <dsp:sp modelId="{3C850416-5EA2-4D37-B3E8-B7204B815C8C}">
      <dsp:nvSpPr>
        <dsp:cNvPr id="0" name=""/>
        <dsp:cNvSpPr/>
      </dsp:nvSpPr>
      <dsp:spPr>
        <a:xfrm>
          <a:off x="2915423" y="3943395"/>
          <a:ext cx="2193963" cy="131637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Nutrition and Weight Management</a:t>
          </a:r>
          <a:endParaRPr lang="en-US" sz="1900" b="1" kern="1200" dirty="0"/>
        </a:p>
      </dsp:txBody>
      <dsp:txXfrm>
        <a:off x="2915423" y="3943395"/>
        <a:ext cx="2193963" cy="1316377"/>
      </dsp:txXfrm>
    </dsp:sp>
    <dsp:sp modelId="{D6F8EF89-F60C-404D-9E71-5DF79335C736}">
      <dsp:nvSpPr>
        <dsp:cNvPr id="0" name=""/>
        <dsp:cNvSpPr/>
      </dsp:nvSpPr>
      <dsp:spPr>
        <a:xfrm>
          <a:off x="7806161" y="4555864"/>
          <a:ext cx="474011" cy="91440"/>
        </a:xfrm>
        <a:custGeom>
          <a:avLst/>
          <a:gdLst/>
          <a:ahLst/>
          <a:cxnLst/>
          <a:rect l="0" t="0" r="0" b="0"/>
          <a:pathLst>
            <a:path>
              <a:moveTo>
                <a:pt x="0" y="45720"/>
              </a:moveTo>
              <a:lnTo>
                <a:pt x="474011"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30551" y="4599058"/>
        <a:ext cx="25230" cy="5051"/>
      </dsp:txXfrm>
    </dsp:sp>
    <dsp:sp modelId="{B812173B-2EC3-4D79-8377-52FD828815DC}">
      <dsp:nvSpPr>
        <dsp:cNvPr id="0" name=""/>
        <dsp:cNvSpPr/>
      </dsp:nvSpPr>
      <dsp:spPr>
        <a:xfrm>
          <a:off x="5613997" y="3943395"/>
          <a:ext cx="2193963" cy="131637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Oral Health Improvement</a:t>
          </a:r>
          <a:endParaRPr lang="en-US" sz="1900" b="1" kern="1200" dirty="0"/>
        </a:p>
      </dsp:txBody>
      <dsp:txXfrm>
        <a:off x="5613997" y="3943395"/>
        <a:ext cx="2193963" cy="1316377"/>
      </dsp:txXfrm>
    </dsp:sp>
    <dsp:sp modelId="{B4820D0F-7FD3-47E6-A6F1-F7206C8301AE}">
      <dsp:nvSpPr>
        <dsp:cNvPr id="0" name=""/>
        <dsp:cNvSpPr/>
      </dsp:nvSpPr>
      <dsp:spPr>
        <a:xfrm>
          <a:off x="10504736" y="4555864"/>
          <a:ext cx="474011" cy="91440"/>
        </a:xfrm>
        <a:custGeom>
          <a:avLst/>
          <a:gdLst/>
          <a:ahLst/>
          <a:cxnLst/>
          <a:rect l="0" t="0" r="0" b="0"/>
          <a:pathLst>
            <a:path>
              <a:moveTo>
                <a:pt x="0" y="45720"/>
              </a:moveTo>
              <a:lnTo>
                <a:pt x="47401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729126" y="4599058"/>
        <a:ext cx="25230" cy="5051"/>
      </dsp:txXfrm>
    </dsp:sp>
    <dsp:sp modelId="{E7BC3917-1A5E-4391-8A66-2B533597B2BD}">
      <dsp:nvSpPr>
        <dsp:cNvPr id="0" name=""/>
        <dsp:cNvSpPr/>
      </dsp:nvSpPr>
      <dsp:spPr>
        <a:xfrm>
          <a:off x="8312572" y="3943395"/>
          <a:ext cx="2193963" cy="13163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Parent-Infant Relationships and Perinatal Mental Health Support</a:t>
          </a:r>
          <a:endParaRPr lang="en-US" sz="1900" b="1" kern="1200" dirty="0"/>
        </a:p>
      </dsp:txBody>
      <dsp:txXfrm>
        <a:off x="8312572" y="3943395"/>
        <a:ext cx="2193963" cy="1316377"/>
      </dsp:txXfrm>
    </dsp:sp>
    <dsp:sp modelId="{1FDD7254-1189-4249-9155-D240EC806C78}">
      <dsp:nvSpPr>
        <dsp:cNvPr id="0" name=""/>
        <dsp:cNvSpPr/>
      </dsp:nvSpPr>
      <dsp:spPr>
        <a:xfrm>
          <a:off x="13203310" y="4555864"/>
          <a:ext cx="474011" cy="91440"/>
        </a:xfrm>
        <a:custGeom>
          <a:avLst/>
          <a:gdLst/>
          <a:ahLst/>
          <a:cxnLst/>
          <a:rect l="0" t="0" r="0" b="0"/>
          <a:pathLst>
            <a:path>
              <a:moveTo>
                <a:pt x="0" y="45720"/>
              </a:moveTo>
              <a:lnTo>
                <a:pt x="47401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427701" y="4599058"/>
        <a:ext cx="25230" cy="5051"/>
      </dsp:txXfrm>
    </dsp:sp>
    <dsp:sp modelId="{C43567D1-CDA2-44DD-8728-7665BF04306C}">
      <dsp:nvSpPr>
        <dsp:cNvPr id="0" name=""/>
        <dsp:cNvSpPr/>
      </dsp:nvSpPr>
      <dsp:spPr>
        <a:xfrm>
          <a:off x="11011147" y="3943395"/>
          <a:ext cx="2193963" cy="1316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Parenting Support</a:t>
          </a:r>
          <a:endParaRPr lang="en-US" sz="1900" b="1" kern="1200" dirty="0"/>
        </a:p>
      </dsp:txBody>
      <dsp:txXfrm>
        <a:off x="11011147" y="3943395"/>
        <a:ext cx="2193963" cy="1316377"/>
      </dsp:txXfrm>
    </dsp:sp>
    <dsp:sp modelId="{F4644A48-566C-481A-9224-FDF9019D5AF2}">
      <dsp:nvSpPr>
        <dsp:cNvPr id="0" name=""/>
        <dsp:cNvSpPr/>
      </dsp:nvSpPr>
      <dsp:spPr>
        <a:xfrm>
          <a:off x="1313829" y="5257973"/>
          <a:ext cx="13492874" cy="474011"/>
        </a:xfrm>
        <a:custGeom>
          <a:avLst/>
          <a:gdLst/>
          <a:ahLst/>
          <a:cxnLst/>
          <a:rect l="0" t="0" r="0" b="0"/>
          <a:pathLst>
            <a:path>
              <a:moveTo>
                <a:pt x="13492874" y="0"/>
              </a:moveTo>
              <a:lnTo>
                <a:pt x="13492874" y="254105"/>
              </a:lnTo>
              <a:lnTo>
                <a:pt x="0" y="254105"/>
              </a:lnTo>
              <a:lnTo>
                <a:pt x="0" y="474011"/>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22709" y="5492453"/>
        <a:ext cx="675115" cy="5051"/>
      </dsp:txXfrm>
    </dsp:sp>
    <dsp:sp modelId="{406846B9-B57F-4658-9EC4-FD623CEF63C0}">
      <dsp:nvSpPr>
        <dsp:cNvPr id="0" name=""/>
        <dsp:cNvSpPr/>
      </dsp:nvSpPr>
      <dsp:spPr>
        <a:xfrm>
          <a:off x="13709722" y="3943395"/>
          <a:ext cx="2193963" cy="131637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Reducing Parental Conflict</a:t>
          </a:r>
          <a:endParaRPr lang="en-US" sz="1900" b="1" kern="1200" dirty="0"/>
        </a:p>
      </dsp:txBody>
      <dsp:txXfrm>
        <a:off x="13709722" y="3943395"/>
        <a:ext cx="2193963" cy="1316377"/>
      </dsp:txXfrm>
    </dsp:sp>
    <dsp:sp modelId="{7140B8E8-BA91-450A-9FE6-9F560F458BDF}">
      <dsp:nvSpPr>
        <dsp:cNvPr id="0" name=""/>
        <dsp:cNvSpPr/>
      </dsp:nvSpPr>
      <dsp:spPr>
        <a:xfrm>
          <a:off x="2409011" y="6376854"/>
          <a:ext cx="474011" cy="91440"/>
        </a:xfrm>
        <a:custGeom>
          <a:avLst/>
          <a:gdLst/>
          <a:ahLst/>
          <a:cxnLst/>
          <a:rect l="0" t="0" r="0" b="0"/>
          <a:pathLst>
            <a:path>
              <a:moveTo>
                <a:pt x="0" y="45720"/>
              </a:moveTo>
              <a:lnTo>
                <a:pt x="474011"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3402" y="6420048"/>
        <a:ext cx="25230" cy="5051"/>
      </dsp:txXfrm>
    </dsp:sp>
    <dsp:sp modelId="{86A39921-A4A6-4FC8-8ACF-0982600DE2EF}">
      <dsp:nvSpPr>
        <dsp:cNvPr id="0" name=""/>
        <dsp:cNvSpPr/>
      </dsp:nvSpPr>
      <dsp:spPr>
        <a:xfrm>
          <a:off x="216848" y="5764385"/>
          <a:ext cx="2193963" cy="131637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SEND support and services</a:t>
          </a:r>
          <a:endParaRPr lang="en-US" sz="1900" b="1" kern="1200" dirty="0"/>
        </a:p>
      </dsp:txBody>
      <dsp:txXfrm>
        <a:off x="216848" y="5764385"/>
        <a:ext cx="2193963" cy="1316377"/>
      </dsp:txXfrm>
    </dsp:sp>
    <dsp:sp modelId="{3AD02135-3266-4A74-9BAA-7E6BCB108C58}">
      <dsp:nvSpPr>
        <dsp:cNvPr id="0" name=""/>
        <dsp:cNvSpPr/>
      </dsp:nvSpPr>
      <dsp:spPr>
        <a:xfrm>
          <a:off x="5107586" y="6376854"/>
          <a:ext cx="474011" cy="91440"/>
        </a:xfrm>
        <a:custGeom>
          <a:avLst/>
          <a:gdLst/>
          <a:ahLst/>
          <a:cxnLst/>
          <a:rect l="0" t="0" r="0" b="0"/>
          <a:pathLst>
            <a:path>
              <a:moveTo>
                <a:pt x="0" y="45720"/>
              </a:moveTo>
              <a:lnTo>
                <a:pt x="474011"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1976" y="6420048"/>
        <a:ext cx="25230" cy="5051"/>
      </dsp:txXfrm>
    </dsp:sp>
    <dsp:sp modelId="{94ECFF66-1B89-4C77-B8E1-A48608527CB9}">
      <dsp:nvSpPr>
        <dsp:cNvPr id="0" name=""/>
        <dsp:cNvSpPr/>
      </dsp:nvSpPr>
      <dsp:spPr>
        <a:xfrm>
          <a:off x="2915423" y="5764385"/>
          <a:ext cx="2193963" cy="131637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Stop Smoking Support</a:t>
          </a:r>
          <a:endParaRPr lang="en-US" sz="1900" b="1" kern="1200" dirty="0"/>
        </a:p>
      </dsp:txBody>
      <dsp:txXfrm>
        <a:off x="2915423" y="5764385"/>
        <a:ext cx="2193963" cy="1316377"/>
      </dsp:txXfrm>
    </dsp:sp>
    <dsp:sp modelId="{338BB886-ADCD-45B4-8181-50C504129051}">
      <dsp:nvSpPr>
        <dsp:cNvPr id="0" name=""/>
        <dsp:cNvSpPr/>
      </dsp:nvSpPr>
      <dsp:spPr>
        <a:xfrm>
          <a:off x="7806161" y="6376854"/>
          <a:ext cx="474011" cy="91440"/>
        </a:xfrm>
        <a:custGeom>
          <a:avLst/>
          <a:gdLst/>
          <a:ahLst/>
          <a:cxnLst/>
          <a:rect l="0" t="0" r="0" b="0"/>
          <a:pathLst>
            <a:path>
              <a:moveTo>
                <a:pt x="0" y="45720"/>
              </a:moveTo>
              <a:lnTo>
                <a:pt x="47401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30551" y="6420048"/>
        <a:ext cx="25230" cy="5051"/>
      </dsp:txXfrm>
    </dsp:sp>
    <dsp:sp modelId="{BA74E192-FF11-43A8-BA9B-73E04AD7083A}">
      <dsp:nvSpPr>
        <dsp:cNvPr id="0" name=""/>
        <dsp:cNvSpPr/>
      </dsp:nvSpPr>
      <dsp:spPr>
        <a:xfrm>
          <a:off x="5613997" y="5764385"/>
          <a:ext cx="2193963" cy="13163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Substance (alcohol/drug) misuse support</a:t>
          </a:r>
          <a:endParaRPr lang="en-US" sz="1900" b="1" kern="1200" dirty="0"/>
        </a:p>
      </dsp:txBody>
      <dsp:txXfrm>
        <a:off x="5613997" y="5764385"/>
        <a:ext cx="2193963" cy="1316377"/>
      </dsp:txXfrm>
    </dsp:sp>
    <dsp:sp modelId="{262D989D-55F9-47EF-8E64-D4404B104C79}">
      <dsp:nvSpPr>
        <dsp:cNvPr id="0" name=""/>
        <dsp:cNvSpPr/>
      </dsp:nvSpPr>
      <dsp:spPr>
        <a:xfrm>
          <a:off x="10504736" y="6376854"/>
          <a:ext cx="474011" cy="91440"/>
        </a:xfrm>
        <a:custGeom>
          <a:avLst/>
          <a:gdLst/>
          <a:ahLst/>
          <a:cxnLst/>
          <a:rect l="0" t="0" r="0" b="0"/>
          <a:pathLst>
            <a:path>
              <a:moveTo>
                <a:pt x="0" y="45720"/>
              </a:moveTo>
              <a:lnTo>
                <a:pt x="47401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729126" y="6420048"/>
        <a:ext cx="25230" cy="5051"/>
      </dsp:txXfrm>
    </dsp:sp>
    <dsp:sp modelId="{688B6295-4ACD-431A-A34E-770B558538D3}">
      <dsp:nvSpPr>
        <dsp:cNvPr id="0" name=""/>
        <dsp:cNvSpPr/>
      </dsp:nvSpPr>
      <dsp:spPr>
        <a:xfrm>
          <a:off x="8312572" y="5764385"/>
          <a:ext cx="2193963" cy="1316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Support for Separating or Separated Parents</a:t>
          </a:r>
          <a:endParaRPr lang="en-US" sz="1900" b="1" kern="1200" dirty="0"/>
        </a:p>
      </dsp:txBody>
      <dsp:txXfrm>
        <a:off x="8312572" y="5764385"/>
        <a:ext cx="2193963" cy="1316377"/>
      </dsp:txXfrm>
    </dsp:sp>
    <dsp:sp modelId="{5BEF10A5-23CA-4191-A5AA-0C7BA8FF2901}">
      <dsp:nvSpPr>
        <dsp:cNvPr id="0" name=""/>
        <dsp:cNvSpPr/>
      </dsp:nvSpPr>
      <dsp:spPr>
        <a:xfrm>
          <a:off x="13203310" y="6376854"/>
          <a:ext cx="474011" cy="91440"/>
        </a:xfrm>
        <a:custGeom>
          <a:avLst/>
          <a:gdLst/>
          <a:ahLst/>
          <a:cxnLst/>
          <a:rect l="0" t="0" r="0" b="0"/>
          <a:pathLst>
            <a:path>
              <a:moveTo>
                <a:pt x="0" y="45720"/>
              </a:moveTo>
              <a:lnTo>
                <a:pt x="474011"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427701" y="6420048"/>
        <a:ext cx="25230" cy="5051"/>
      </dsp:txXfrm>
    </dsp:sp>
    <dsp:sp modelId="{EC208A8B-BD33-49B5-AC43-E7A00870940E}">
      <dsp:nvSpPr>
        <dsp:cNvPr id="0" name=""/>
        <dsp:cNvSpPr/>
      </dsp:nvSpPr>
      <dsp:spPr>
        <a:xfrm>
          <a:off x="11011147" y="5764385"/>
          <a:ext cx="2193963" cy="131637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Youth Justice Services</a:t>
          </a:r>
          <a:endParaRPr lang="en-US" sz="1900" b="1" kern="1200" dirty="0"/>
        </a:p>
      </dsp:txBody>
      <dsp:txXfrm>
        <a:off x="11011147" y="5764385"/>
        <a:ext cx="2193963" cy="1316377"/>
      </dsp:txXfrm>
    </dsp:sp>
    <dsp:sp modelId="{EEB36DB3-6C12-4D81-A7DC-EFDDBBCAE9FF}">
      <dsp:nvSpPr>
        <dsp:cNvPr id="0" name=""/>
        <dsp:cNvSpPr/>
      </dsp:nvSpPr>
      <dsp:spPr>
        <a:xfrm>
          <a:off x="13709722" y="5764385"/>
          <a:ext cx="2193963" cy="131637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06" tIns="112847" rIns="107506" bIns="112847" numCol="1" spcCol="1270" anchor="ctr" anchorCtr="0">
          <a:noAutofit/>
        </a:bodyPr>
        <a:lstStyle/>
        <a:p>
          <a:pPr marL="0" lvl="0" indent="0" algn="ctr" defTabSz="844550">
            <a:lnSpc>
              <a:spcPct val="90000"/>
            </a:lnSpc>
            <a:spcBef>
              <a:spcPct val="0"/>
            </a:spcBef>
            <a:spcAft>
              <a:spcPct val="35000"/>
            </a:spcAft>
            <a:buNone/>
          </a:pPr>
          <a:r>
            <a:rPr lang="en-GB" sz="1900" b="1" kern="1200" dirty="0"/>
            <a:t>Youth Services - Universal and Targeted</a:t>
          </a:r>
          <a:endParaRPr lang="en-US" sz="1900" b="1" kern="1200" dirty="0"/>
        </a:p>
      </dsp:txBody>
      <dsp:txXfrm>
        <a:off x="13709722" y="5764385"/>
        <a:ext cx="2193963" cy="131637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64986-3919-4D50-BF2F-B8533242B717}" type="datetimeFigureOut">
              <a:rPr lang="en-GB" smtClean="0"/>
              <a:t>15/12/2025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0241C-1CFB-40E3-B1DE-FB965ED289D9}" type="slidenum">
              <a:rPr lang="en-GB" smtClean="0"/>
              <a:t>‹#›</a:t>
            </a:fld>
            <a:endParaRPr lang="en-GB"/>
          </a:p>
        </p:txBody>
      </p:sp>
    </p:spTree>
    <p:extLst>
      <p:ext uri="{BB962C8B-B14F-4D97-AF65-F5344CB8AC3E}">
        <p14:creationId xmlns:p14="http://schemas.microsoft.com/office/powerpoint/2010/main" val="140452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34531"/>
          </a:xfrm>
        </p:spPr>
        <p:txBody>
          <a:bodyPr/>
          <a:lstStyle/>
          <a:p>
            <a:endParaRPr lang="en-GB" dirty="0"/>
          </a:p>
        </p:txBody>
      </p:sp>
      <p:sp>
        <p:nvSpPr>
          <p:cNvPr id="4" name="Slide Number Placeholder 3"/>
          <p:cNvSpPr>
            <a:spLocks noGrp="1"/>
          </p:cNvSpPr>
          <p:nvPr>
            <p:ph type="sldNum" sz="quarter" idx="5"/>
          </p:nvPr>
        </p:nvSpPr>
        <p:spPr/>
        <p:txBody>
          <a:bodyPr/>
          <a:lstStyle/>
          <a:p>
            <a:fld id="{3BA886A1-6770-40C4-A753-F677E52794C5}" type="slidenum">
              <a:rPr lang="en-GB" smtClean="0"/>
              <a:t>3</a:t>
            </a:fld>
            <a:endParaRPr lang="en-GB"/>
          </a:p>
        </p:txBody>
      </p:sp>
    </p:spTree>
    <p:extLst>
      <p:ext uri="{BB962C8B-B14F-4D97-AF65-F5344CB8AC3E}">
        <p14:creationId xmlns:p14="http://schemas.microsoft.com/office/powerpoint/2010/main" val="3048315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20241C-1CFB-40E3-B1DE-FB965ED289D9}" type="slidenum">
              <a:rPr lang="en-GB" smtClean="0"/>
              <a:t>4</a:t>
            </a:fld>
            <a:endParaRPr lang="en-GB"/>
          </a:p>
        </p:txBody>
      </p:sp>
    </p:spTree>
    <p:extLst>
      <p:ext uri="{BB962C8B-B14F-4D97-AF65-F5344CB8AC3E}">
        <p14:creationId xmlns:p14="http://schemas.microsoft.com/office/powerpoint/2010/main" val="536009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5AA89-F052-0E9B-C149-5C23F847EE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1F28D-22B6-B12F-B2AC-2955DA0CA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797D7-E244-DCE2-86D9-989CE93031A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DDA7DD8-95D6-4EB1-CFB5-23720FAE63EA}"/>
              </a:ext>
            </a:extLst>
          </p:cNvPr>
          <p:cNvSpPr>
            <a:spLocks noGrp="1"/>
          </p:cNvSpPr>
          <p:nvPr>
            <p:ph type="sldNum" sz="quarter" idx="5"/>
          </p:nvPr>
        </p:nvSpPr>
        <p:spPr/>
        <p:txBody>
          <a:bodyPr/>
          <a:lstStyle/>
          <a:p>
            <a:fld id="{A420241C-1CFB-40E3-B1DE-FB965ED289D9}" type="slidenum">
              <a:rPr lang="en-GB" smtClean="0"/>
              <a:t>5</a:t>
            </a:fld>
            <a:endParaRPr lang="en-GB"/>
          </a:p>
        </p:txBody>
      </p:sp>
    </p:spTree>
    <p:extLst>
      <p:ext uri="{BB962C8B-B14F-4D97-AF65-F5344CB8AC3E}">
        <p14:creationId xmlns:p14="http://schemas.microsoft.com/office/powerpoint/2010/main" val="3943081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6801F-4A78-CDC6-C7AA-52218DBB2B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2B878E-4391-A526-5D3D-F0E5FF819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B43046-23B1-044D-A8B1-C432641C760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85A6F-82F5-B06A-9AD2-53B39B051AD2}"/>
              </a:ext>
            </a:extLst>
          </p:cNvPr>
          <p:cNvSpPr>
            <a:spLocks noGrp="1"/>
          </p:cNvSpPr>
          <p:nvPr>
            <p:ph type="sldNum" sz="quarter" idx="5"/>
          </p:nvPr>
        </p:nvSpPr>
        <p:spPr/>
        <p:txBody>
          <a:bodyPr/>
          <a:lstStyle/>
          <a:p>
            <a:fld id="{A420241C-1CFB-40E3-B1DE-FB965ED289D9}" type="slidenum">
              <a:rPr lang="en-GB" smtClean="0"/>
              <a:t>6</a:t>
            </a:fld>
            <a:endParaRPr lang="en-GB"/>
          </a:p>
        </p:txBody>
      </p:sp>
    </p:spTree>
    <p:extLst>
      <p:ext uri="{BB962C8B-B14F-4D97-AF65-F5344CB8AC3E}">
        <p14:creationId xmlns:p14="http://schemas.microsoft.com/office/powerpoint/2010/main" val="151212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5782B-F1BB-8E8D-8EB3-BC4BB28D9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9584C-7169-D856-AE84-362092A08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450A6-54EA-CB2A-D721-D51F13AA0A0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DBD30C5-3D0C-53A9-ADA8-C0D132970F07}"/>
              </a:ext>
            </a:extLst>
          </p:cNvPr>
          <p:cNvSpPr>
            <a:spLocks noGrp="1"/>
          </p:cNvSpPr>
          <p:nvPr>
            <p:ph type="sldNum" sz="quarter" idx="5"/>
          </p:nvPr>
        </p:nvSpPr>
        <p:spPr/>
        <p:txBody>
          <a:bodyPr/>
          <a:lstStyle/>
          <a:p>
            <a:fld id="{A420241C-1CFB-40E3-B1DE-FB965ED289D9}" type="slidenum">
              <a:rPr lang="en-GB" smtClean="0"/>
              <a:t>7</a:t>
            </a:fld>
            <a:endParaRPr lang="en-GB"/>
          </a:p>
        </p:txBody>
      </p:sp>
    </p:spTree>
    <p:extLst>
      <p:ext uri="{BB962C8B-B14F-4D97-AF65-F5344CB8AC3E}">
        <p14:creationId xmlns:p14="http://schemas.microsoft.com/office/powerpoint/2010/main" val="1817727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BB9DA-C951-88A7-394E-4EB7FA690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2C8663-F180-C667-97D8-5E53DCDEC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A6BE8B-1477-F562-E678-56C607116B7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17A0BC-14CF-5140-6C59-AEE92370EFB0}"/>
              </a:ext>
            </a:extLst>
          </p:cNvPr>
          <p:cNvSpPr>
            <a:spLocks noGrp="1"/>
          </p:cNvSpPr>
          <p:nvPr>
            <p:ph type="sldNum" sz="quarter" idx="5"/>
          </p:nvPr>
        </p:nvSpPr>
        <p:spPr/>
        <p:txBody>
          <a:bodyPr/>
          <a:lstStyle/>
          <a:p>
            <a:fld id="{A420241C-1CFB-40E3-B1DE-FB965ED289D9}" type="slidenum">
              <a:rPr lang="en-GB" smtClean="0"/>
              <a:t>8</a:t>
            </a:fld>
            <a:endParaRPr lang="en-GB"/>
          </a:p>
        </p:txBody>
      </p:sp>
    </p:spTree>
    <p:extLst>
      <p:ext uri="{BB962C8B-B14F-4D97-AF65-F5344CB8AC3E}">
        <p14:creationId xmlns:p14="http://schemas.microsoft.com/office/powerpoint/2010/main" val="1932243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20241C-1CFB-40E3-B1DE-FB965ED289D9}" type="slidenum">
              <a:rPr lang="en-GB" smtClean="0"/>
              <a:t>9</a:t>
            </a:fld>
            <a:endParaRPr lang="en-GB"/>
          </a:p>
        </p:txBody>
      </p:sp>
    </p:spTree>
    <p:extLst>
      <p:ext uri="{BB962C8B-B14F-4D97-AF65-F5344CB8AC3E}">
        <p14:creationId xmlns:p14="http://schemas.microsoft.com/office/powerpoint/2010/main" val="1953762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20241C-1CFB-40E3-B1DE-FB965ED289D9}" type="slidenum">
              <a:rPr lang="en-GB" smtClean="0"/>
              <a:t>11</a:t>
            </a:fld>
            <a:endParaRPr lang="en-GB"/>
          </a:p>
        </p:txBody>
      </p:sp>
    </p:spTree>
    <p:extLst>
      <p:ext uri="{BB962C8B-B14F-4D97-AF65-F5344CB8AC3E}">
        <p14:creationId xmlns:p14="http://schemas.microsoft.com/office/powerpoint/2010/main" val="282567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720D-E6BB-9CFD-67D2-4428DABC2A02}"/>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endParaRPr lang="en-US"/>
          </a:p>
        </p:txBody>
      </p:sp>
      <p:sp>
        <p:nvSpPr>
          <p:cNvPr id="3" name="Subtitle 2">
            <a:extLst>
              <a:ext uri="{FF2B5EF4-FFF2-40B4-BE49-F238E27FC236}">
                <a16:creationId xmlns:a16="http://schemas.microsoft.com/office/drawing/2014/main" id="{66A5B764-B626-03CD-67AB-47DC318E9BE7}"/>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BDC15E2-8A0C-BD43-35D7-EA3AA1F884FC}"/>
              </a:ext>
            </a:extLst>
          </p:cNvPr>
          <p:cNvSpPr>
            <a:spLocks noGrp="1"/>
          </p:cNvSpPr>
          <p:nvPr>
            <p:ph type="dt" sz="half" idx="10"/>
          </p:nvPr>
        </p:nvSpPr>
        <p:spPr/>
        <p:txBody>
          <a:bodyPr/>
          <a:lstStyle/>
          <a:p>
            <a:fld id="{4A1FE30E-B7CB-9043-80D3-0EF9951CCAA0}" type="datetimeFigureOut">
              <a:rPr lang="en-US" smtClean="0"/>
              <a:t>12/15/2025</a:t>
            </a:fld>
            <a:endParaRPr lang="en-US"/>
          </a:p>
        </p:txBody>
      </p:sp>
      <p:sp>
        <p:nvSpPr>
          <p:cNvPr id="5" name="Footer Placeholder 4">
            <a:extLst>
              <a:ext uri="{FF2B5EF4-FFF2-40B4-BE49-F238E27FC236}">
                <a16:creationId xmlns:a16="http://schemas.microsoft.com/office/drawing/2014/main" id="{BE41D0D8-BAD7-0896-8E13-783DDE9D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2082A-1857-8640-F94A-8C589C912255}"/>
              </a:ext>
            </a:extLst>
          </p:cNvPr>
          <p:cNvSpPr>
            <a:spLocks noGrp="1"/>
          </p:cNvSpPr>
          <p:nvPr>
            <p:ph type="sldNum" sz="quarter" idx="12"/>
          </p:nvPr>
        </p:nvSpPr>
        <p:spPr/>
        <p:txBody>
          <a:bodyPr/>
          <a:lstStyle/>
          <a:p>
            <a:fld id="{2DEBDFAA-C9B7-C943-AC82-4876E4E58927}" type="slidenum">
              <a:rPr lang="en-US" smtClean="0"/>
              <a:t>‹#›</a:t>
            </a:fld>
            <a:endParaRPr lang="en-US"/>
          </a:p>
        </p:txBody>
      </p:sp>
    </p:spTree>
    <p:extLst>
      <p:ext uri="{BB962C8B-B14F-4D97-AF65-F5344CB8AC3E}">
        <p14:creationId xmlns:p14="http://schemas.microsoft.com/office/powerpoint/2010/main" val="4284189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08E02-E362-0823-10A9-D733719495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AC4F3CE-CA3D-30ED-7488-248BABDD2C6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994B96-33D2-E92E-73CA-5289177482DA}"/>
              </a:ext>
            </a:extLst>
          </p:cNvPr>
          <p:cNvSpPr>
            <a:spLocks noGrp="1"/>
          </p:cNvSpPr>
          <p:nvPr>
            <p:ph type="dt" sz="half" idx="10"/>
          </p:nvPr>
        </p:nvSpPr>
        <p:spPr/>
        <p:txBody>
          <a:bodyPr/>
          <a:lstStyle/>
          <a:p>
            <a:fld id="{4A1FE30E-B7CB-9043-80D3-0EF9951CCAA0}" type="datetimeFigureOut">
              <a:rPr lang="en-US" smtClean="0"/>
              <a:t>12/15/2025</a:t>
            </a:fld>
            <a:endParaRPr lang="en-US"/>
          </a:p>
        </p:txBody>
      </p:sp>
      <p:sp>
        <p:nvSpPr>
          <p:cNvPr id="5" name="Footer Placeholder 4">
            <a:extLst>
              <a:ext uri="{FF2B5EF4-FFF2-40B4-BE49-F238E27FC236}">
                <a16:creationId xmlns:a16="http://schemas.microsoft.com/office/drawing/2014/main" id="{053964A3-53F0-B7A3-B9F9-8E77517CA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91FC2-0C41-B0D3-4C4E-E05903D65840}"/>
              </a:ext>
            </a:extLst>
          </p:cNvPr>
          <p:cNvSpPr>
            <a:spLocks noGrp="1"/>
          </p:cNvSpPr>
          <p:nvPr>
            <p:ph type="sldNum" sz="quarter" idx="12"/>
          </p:nvPr>
        </p:nvSpPr>
        <p:spPr/>
        <p:txBody>
          <a:bodyPr/>
          <a:lstStyle/>
          <a:p>
            <a:fld id="{2DEBDFAA-C9B7-C943-AC82-4876E4E58927}" type="slidenum">
              <a:rPr lang="en-US" smtClean="0"/>
              <a:t>‹#›</a:t>
            </a:fld>
            <a:endParaRPr lang="en-US"/>
          </a:p>
        </p:txBody>
      </p:sp>
    </p:spTree>
    <p:extLst>
      <p:ext uri="{BB962C8B-B14F-4D97-AF65-F5344CB8AC3E}">
        <p14:creationId xmlns:p14="http://schemas.microsoft.com/office/powerpoint/2010/main" val="4092779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B611-ABC8-559B-49E6-4F4DE5859832}"/>
              </a:ext>
            </a:extLst>
          </p:cNvPr>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24736E4-61FF-95D0-9A47-9ACF2FBA010F}"/>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8CDA0A1-FC41-DEE9-2223-0D63EC6B575B}"/>
              </a:ext>
            </a:extLst>
          </p:cNvPr>
          <p:cNvSpPr>
            <a:spLocks noGrp="1"/>
          </p:cNvSpPr>
          <p:nvPr>
            <p:ph type="dt" sz="half" idx="10"/>
          </p:nvPr>
        </p:nvSpPr>
        <p:spPr/>
        <p:txBody>
          <a:bodyPr/>
          <a:lstStyle/>
          <a:p>
            <a:fld id="{4A1FE30E-B7CB-9043-80D3-0EF9951CCAA0}" type="datetimeFigureOut">
              <a:rPr lang="en-US" smtClean="0"/>
              <a:t>12/15/2025</a:t>
            </a:fld>
            <a:endParaRPr lang="en-US"/>
          </a:p>
        </p:txBody>
      </p:sp>
      <p:sp>
        <p:nvSpPr>
          <p:cNvPr id="5" name="Footer Placeholder 4">
            <a:extLst>
              <a:ext uri="{FF2B5EF4-FFF2-40B4-BE49-F238E27FC236}">
                <a16:creationId xmlns:a16="http://schemas.microsoft.com/office/drawing/2014/main" id="{2A10C67D-A944-AA83-F396-D13ADD187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DF134-DFC2-2FBA-885A-8A3D1130A29A}"/>
              </a:ext>
            </a:extLst>
          </p:cNvPr>
          <p:cNvSpPr>
            <a:spLocks noGrp="1"/>
          </p:cNvSpPr>
          <p:nvPr>
            <p:ph type="sldNum" sz="quarter" idx="12"/>
          </p:nvPr>
        </p:nvSpPr>
        <p:spPr/>
        <p:txBody>
          <a:bodyPr/>
          <a:lstStyle/>
          <a:p>
            <a:fld id="{2DEBDFAA-C9B7-C943-AC82-4876E4E58927}" type="slidenum">
              <a:rPr lang="en-US" smtClean="0"/>
              <a:t>‹#›</a:t>
            </a:fld>
            <a:endParaRPr lang="en-US"/>
          </a:p>
        </p:txBody>
      </p:sp>
    </p:spTree>
    <p:extLst>
      <p:ext uri="{BB962C8B-B14F-4D97-AF65-F5344CB8AC3E}">
        <p14:creationId xmlns:p14="http://schemas.microsoft.com/office/powerpoint/2010/main" val="4007016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4F56-A91D-65B9-CF80-29F135E0B21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2DD0EF9-B45A-C0E1-D98C-3D9BBC8ABC18}"/>
              </a:ext>
            </a:extLst>
          </p:cNvPr>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0C45F40-4652-FC86-43F8-40B20B984E34}"/>
              </a:ext>
            </a:extLst>
          </p:cNvPr>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B9FB4E9-3BA2-9E61-6C42-564118C58949}"/>
              </a:ext>
            </a:extLst>
          </p:cNvPr>
          <p:cNvSpPr>
            <a:spLocks noGrp="1"/>
          </p:cNvSpPr>
          <p:nvPr>
            <p:ph type="dt" sz="half" idx="10"/>
          </p:nvPr>
        </p:nvSpPr>
        <p:spPr/>
        <p:txBody>
          <a:bodyPr/>
          <a:lstStyle/>
          <a:p>
            <a:fld id="{4A1FE30E-B7CB-9043-80D3-0EF9951CCAA0}" type="datetimeFigureOut">
              <a:rPr lang="en-US" smtClean="0"/>
              <a:t>12/15/2025</a:t>
            </a:fld>
            <a:endParaRPr lang="en-US"/>
          </a:p>
        </p:txBody>
      </p:sp>
      <p:sp>
        <p:nvSpPr>
          <p:cNvPr id="6" name="Footer Placeholder 5">
            <a:extLst>
              <a:ext uri="{FF2B5EF4-FFF2-40B4-BE49-F238E27FC236}">
                <a16:creationId xmlns:a16="http://schemas.microsoft.com/office/drawing/2014/main" id="{D9D799BC-B34C-93AD-73C8-38F12E4D4A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8F315-3DF8-1908-346C-D9C0D4A4A0DE}"/>
              </a:ext>
            </a:extLst>
          </p:cNvPr>
          <p:cNvSpPr>
            <a:spLocks noGrp="1"/>
          </p:cNvSpPr>
          <p:nvPr>
            <p:ph type="sldNum" sz="quarter" idx="12"/>
          </p:nvPr>
        </p:nvSpPr>
        <p:spPr/>
        <p:txBody>
          <a:bodyPr/>
          <a:lstStyle/>
          <a:p>
            <a:fld id="{2DEBDFAA-C9B7-C943-AC82-4876E4E58927}" type="slidenum">
              <a:rPr lang="en-US" smtClean="0"/>
              <a:t>‹#›</a:t>
            </a:fld>
            <a:endParaRPr lang="en-US"/>
          </a:p>
        </p:txBody>
      </p:sp>
    </p:spTree>
    <p:extLst>
      <p:ext uri="{BB962C8B-B14F-4D97-AF65-F5344CB8AC3E}">
        <p14:creationId xmlns:p14="http://schemas.microsoft.com/office/powerpoint/2010/main" val="1967229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88DC-68D7-01B5-D6D8-183EADE494FF}"/>
              </a:ext>
            </a:extLst>
          </p:cNvPr>
          <p:cNvSpPr>
            <a:spLocks noGrp="1"/>
          </p:cNvSpPr>
          <p:nvPr>
            <p:ph type="title"/>
          </p:nvPr>
        </p:nvSpPr>
        <p:spPr>
          <a:xfrm>
            <a:off x="1259682" y="547688"/>
            <a:ext cx="15773400" cy="198834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E1F9D4D-94AD-4A5E-A7E6-283DAD368272}"/>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78BBFF65-9AC1-3349-4AD6-F191E77AF70E}"/>
              </a:ext>
            </a:extLst>
          </p:cNvPr>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FEA5FD8-80F7-31DB-3C9D-220FCF281BDA}"/>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D489B045-D61D-6CE4-7A3B-05689B3BAE58}"/>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A237AA0-9582-BA91-90CD-AC4774DBF8E9}"/>
              </a:ext>
            </a:extLst>
          </p:cNvPr>
          <p:cNvSpPr>
            <a:spLocks noGrp="1"/>
          </p:cNvSpPr>
          <p:nvPr>
            <p:ph type="dt" sz="half" idx="10"/>
          </p:nvPr>
        </p:nvSpPr>
        <p:spPr/>
        <p:txBody>
          <a:bodyPr/>
          <a:lstStyle/>
          <a:p>
            <a:fld id="{4A1FE30E-B7CB-9043-80D3-0EF9951CCAA0}" type="datetimeFigureOut">
              <a:rPr lang="en-US" smtClean="0"/>
              <a:t>12/15/2025</a:t>
            </a:fld>
            <a:endParaRPr lang="en-US"/>
          </a:p>
        </p:txBody>
      </p:sp>
      <p:sp>
        <p:nvSpPr>
          <p:cNvPr id="8" name="Footer Placeholder 7">
            <a:extLst>
              <a:ext uri="{FF2B5EF4-FFF2-40B4-BE49-F238E27FC236}">
                <a16:creationId xmlns:a16="http://schemas.microsoft.com/office/drawing/2014/main" id="{42E975E5-0AD7-9508-0BEE-60C1384583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3E2E2E-2C64-C6D0-5716-C179C118D4B0}"/>
              </a:ext>
            </a:extLst>
          </p:cNvPr>
          <p:cNvSpPr>
            <a:spLocks noGrp="1"/>
          </p:cNvSpPr>
          <p:nvPr>
            <p:ph type="sldNum" sz="quarter" idx="12"/>
          </p:nvPr>
        </p:nvSpPr>
        <p:spPr/>
        <p:txBody>
          <a:bodyPr/>
          <a:lstStyle/>
          <a:p>
            <a:fld id="{2DEBDFAA-C9B7-C943-AC82-4876E4E58927}" type="slidenum">
              <a:rPr lang="en-US" smtClean="0"/>
              <a:t>‹#›</a:t>
            </a:fld>
            <a:endParaRPr lang="en-US"/>
          </a:p>
        </p:txBody>
      </p:sp>
    </p:spTree>
    <p:extLst>
      <p:ext uri="{BB962C8B-B14F-4D97-AF65-F5344CB8AC3E}">
        <p14:creationId xmlns:p14="http://schemas.microsoft.com/office/powerpoint/2010/main" val="1797409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E5A3-AD01-2F13-253D-C8B01C6A546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DD56CF6-230B-28AB-2DBE-6E10F8BA25C2}"/>
              </a:ext>
            </a:extLst>
          </p:cNvPr>
          <p:cNvSpPr>
            <a:spLocks noGrp="1"/>
          </p:cNvSpPr>
          <p:nvPr>
            <p:ph type="dt" sz="half" idx="10"/>
          </p:nvPr>
        </p:nvSpPr>
        <p:spPr/>
        <p:txBody>
          <a:bodyPr/>
          <a:lstStyle/>
          <a:p>
            <a:fld id="{4A1FE30E-B7CB-9043-80D3-0EF9951CCAA0}" type="datetimeFigureOut">
              <a:rPr lang="en-US" smtClean="0"/>
              <a:t>12/15/2025</a:t>
            </a:fld>
            <a:endParaRPr lang="en-US"/>
          </a:p>
        </p:txBody>
      </p:sp>
      <p:sp>
        <p:nvSpPr>
          <p:cNvPr id="4" name="Footer Placeholder 3">
            <a:extLst>
              <a:ext uri="{FF2B5EF4-FFF2-40B4-BE49-F238E27FC236}">
                <a16:creationId xmlns:a16="http://schemas.microsoft.com/office/drawing/2014/main" id="{FBB355A2-9CF8-78E3-D1E8-B8ABA01979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8C6FF-884B-5AC4-9BD9-98C9C90F7BDB}"/>
              </a:ext>
            </a:extLst>
          </p:cNvPr>
          <p:cNvSpPr>
            <a:spLocks noGrp="1"/>
          </p:cNvSpPr>
          <p:nvPr>
            <p:ph type="sldNum" sz="quarter" idx="12"/>
          </p:nvPr>
        </p:nvSpPr>
        <p:spPr/>
        <p:txBody>
          <a:bodyPr/>
          <a:lstStyle/>
          <a:p>
            <a:fld id="{2DEBDFAA-C9B7-C943-AC82-4876E4E58927}" type="slidenum">
              <a:rPr lang="en-US" smtClean="0"/>
              <a:t>‹#›</a:t>
            </a:fld>
            <a:endParaRPr lang="en-US"/>
          </a:p>
        </p:txBody>
      </p:sp>
    </p:spTree>
    <p:extLst>
      <p:ext uri="{BB962C8B-B14F-4D97-AF65-F5344CB8AC3E}">
        <p14:creationId xmlns:p14="http://schemas.microsoft.com/office/powerpoint/2010/main" val="2074326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64E4DD-CC45-C69E-9E36-E6386C955ECF}"/>
              </a:ext>
            </a:extLst>
          </p:cNvPr>
          <p:cNvSpPr>
            <a:spLocks noGrp="1"/>
          </p:cNvSpPr>
          <p:nvPr>
            <p:ph type="dt" sz="half" idx="10"/>
          </p:nvPr>
        </p:nvSpPr>
        <p:spPr/>
        <p:txBody>
          <a:bodyPr/>
          <a:lstStyle/>
          <a:p>
            <a:fld id="{4A1FE30E-B7CB-9043-80D3-0EF9951CCAA0}" type="datetimeFigureOut">
              <a:rPr lang="en-US" smtClean="0"/>
              <a:t>12/15/2025</a:t>
            </a:fld>
            <a:endParaRPr lang="en-US"/>
          </a:p>
        </p:txBody>
      </p:sp>
      <p:sp>
        <p:nvSpPr>
          <p:cNvPr id="3" name="Footer Placeholder 2">
            <a:extLst>
              <a:ext uri="{FF2B5EF4-FFF2-40B4-BE49-F238E27FC236}">
                <a16:creationId xmlns:a16="http://schemas.microsoft.com/office/drawing/2014/main" id="{FED5B4D6-DE19-9967-12F7-34570B082E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19ADD0-9450-1FF0-C819-3E9D65187D1D}"/>
              </a:ext>
            </a:extLst>
          </p:cNvPr>
          <p:cNvSpPr>
            <a:spLocks noGrp="1"/>
          </p:cNvSpPr>
          <p:nvPr>
            <p:ph type="sldNum" sz="quarter" idx="12"/>
          </p:nvPr>
        </p:nvSpPr>
        <p:spPr/>
        <p:txBody>
          <a:bodyPr/>
          <a:lstStyle/>
          <a:p>
            <a:fld id="{2DEBDFAA-C9B7-C943-AC82-4876E4E58927}" type="slidenum">
              <a:rPr lang="en-US" smtClean="0"/>
              <a:t>‹#›</a:t>
            </a:fld>
            <a:endParaRPr lang="en-US"/>
          </a:p>
        </p:txBody>
      </p:sp>
    </p:spTree>
    <p:extLst>
      <p:ext uri="{BB962C8B-B14F-4D97-AF65-F5344CB8AC3E}">
        <p14:creationId xmlns:p14="http://schemas.microsoft.com/office/powerpoint/2010/main" val="3689339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E9F8-6C21-01BF-B029-04B324DF44D6}"/>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41F9BCE-70E2-DFF4-3766-D020922CBA2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E27F5A1-30BB-D874-478C-254EA612E22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22930037-BA19-C1F3-D498-8A2DBF131470}"/>
              </a:ext>
            </a:extLst>
          </p:cNvPr>
          <p:cNvSpPr>
            <a:spLocks noGrp="1"/>
          </p:cNvSpPr>
          <p:nvPr>
            <p:ph type="dt" sz="half" idx="10"/>
          </p:nvPr>
        </p:nvSpPr>
        <p:spPr/>
        <p:txBody>
          <a:bodyPr/>
          <a:lstStyle/>
          <a:p>
            <a:fld id="{4A1FE30E-B7CB-9043-80D3-0EF9951CCAA0}" type="datetimeFigureOut">
              <a:rPr lang="en-US" smtClean="0"/>
              <a:t>12/15/2025</a:t>
            </a:fld>
            <a:endParaRPr lang="en-US"/>
          </a:p>
        </p:txBody>
      </p:sp>
      <p:sp>
        <p:nvSpPr>
          <p:cNvPr id="6" name="Footer Placeholder 5">
            <a:extLst>
              <a:ext uri="{FF2B5EF4-FFF2-40B4-BE49-F238E27FC236}">
                <a16:creationId xmlns:a16="http://schemas.microsoft.com/office/drawing/2014/main" id="{FF3ED678-3029-B62F-A5F9-8BC5936898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403732-4045-3618-2B9E-B1C3D7499348}"/>
              </a:ext>
            </a:extLst>
          </p:cNvPr>
          <p:cNvSpPr>
            <a:spLocks noGrp="1"/>
          </p:cNvSpPr>
          <p:nvPr>
            <p:ph type="sldNum" sz="quarter" idx="12"/>
          </p:nvPr>
        </p:nvSpPr>
        <p:spPr/>
        <p:txBody>
          <a:bodyPr/>
          <a:lstStyle/>
          <a:p>
            <a:fld id="{2DEBDFAA-C9B7-C943-AC82-4876E4E58927}" type="slidenum">
              <a:rPr lang="en-US" smtClean="0"/>
              <a:t>‹#›</a:t>
            </a:fld>
            <a:endParaRPr lang="en-US"/>
          </a:p>
        </p:txBody>
      </p:sp>
    </p:spTree>
    <p:extLst>
      <p:ext uri="{BB962C8B-B14F-4D97-AF65-F5344CB8AC3E}">
        <p14:creationId xmlns:p14="http://schemas.microsoft.com/office/powerpoint/2010/main" val="317585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F341E-7081-D707-41A3-32C45DF26D81}"/>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A9B07F3-0AD6-D4D2-E22E-87832C5C0C6A}"/>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8ACEFC25-C101-B944-4127-534FF145BDE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D8063B58-4018-4A15-36EB-655C162C591F}"/>
              </a:ext>
            </a:extLst>
          </p:cNvPr>
          <p:cNvSpPr>
            <a:spLocks noGrp="1"/>
          </p:cNvSpPr>
          <p:nvPr>
            <p:ph type="dt" sz="half" idx="10"/>
          </p:nvPr>
        </p:nvSpPr>
        <p:spPr/>
        <p:txBody>
          <a:bodyPr/>
          <a:lstStyle/>
          <a:p>
            <a:fld id="{4A1FE30E-B7CB-9043-80D3-0EF9951CCAA0}" type="datetimeFigureOut">
              <a:rPr lang="en-US" smtClean="0"/>
              <a:t>12/15/2025</a:t>
            </a:fld>
            <a:endParaRPr lang="en-US"/>
          </a:p>
        </p:txBody>
      </p:sp>
      <p:sp>
        <p:nvSpPr>
          <p:cNvPr id="6" name="Footer Placeholder 5">
            <a:extLst>
              <a:ext uri="{FF2B5EF4-FFF2-40B4-BE49-F238E27FC236}">
                <a16:creationId xmlns:a16="http://schemas.microsoft.com/office/drawing/2014/main" id="{1C37EE7C-3FFA-7387-FB12-4C818657C3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D6C3B-CAB9-BD7D-D828-E933AF42D81F}"/>
              </a:ext>
            </a:extLst>
          </p:cNvPr>
          <p:cNvSpPr>
            <a:spLocks noGrp="1"/>
          </p:cNvSpPr>
          <p:nvPr>
            <p:ph type="sldNum" sz="quarter" idx="12"/>
          </p:nvPr>
        </p:nvSpPr>
        <p:spPr/>
        <p:txBody>
          <a:bodyPr/>
          <a:lstStyle/>
          <a:p>
            <a:fld id="{2DEBDFAA-C9B7-C943-AC82-4876E4E58927}" type="slidenum">
              <a:rPr lang="en-US" smtClean="0"/>
              <a:t>‹#›</a:t>
            </a:fld>
            <a:endParaRPr lang="en-US"/>
          </a:p>
        </p:txBody>
      </p:sp>
    </p:spTree>
    <p:extLst>
      <p:ext uri="{BB962C8B-B14F-4D97-AF65-F5344CB8AC3E}">
        <p14:creationId xmlns:p14="http://schemas.microsoft.com/office/powerpoint/2010/main" val="1704821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ABD0C-C316-2275-2455-B1C7C4BFDC9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2AF9C24-BE64-E6D1-C05B-DC7D1DFB6CB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DD4C70-5982-7159-125A-A5B7FA769C18}"/>
              </a:ext>
            </a:extLst>
          </p:cNvPr>
          <p:cNvSpPr>
            <a:spLocks noGrp="1"/>
          </p:cNvSpPr>
          <p:nvPr>
            <p:ph type="dt" sz="half" idx="10"/>
          </p:nvPr>
        </p:nvSpPr>
        <p:spPr/>
        <p:txBody>
          <a:bodyPr/>
          <a:lstStyle/>
          <a:p>
            <a:fld id="{4A1FE30E-B7CB-9043-80D3-0EF9951CCAA0}" type="datetimeFigureOut">
              <a:rPr lang="en-US" smtClean="0"/>
              <a:t>12/15/2025</a:t>
            </a:fld>
            <a:endParaRPr lang="en-US"/>
          </a:p>
        </p:txBody>
      </p:sp>
      <p:sp>
        <p:nvSpPr>
          <p:cNvPr id="5" name="Footer Placeholder 4">
            <a:extLst>
              <a:ext uri="{FF2B5EF4-FFF2-40B4-BE49-F238E27FC236}">
                <a16:creationId xmlns:a16="http://schemas.microsoft.com/office/drawing/2014/main" id="{38834BA0-168B-01BA-B8F8-2A331362B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CFED87-9F4C-44CE-CB9B-BEA2B26F5E8A}"/>
              </a:ext>
            </a:extLst>
          </p:cNvPr>
          <p:cNvSpPr>
            <a:spLocks noGrp="1"/>
          </p:cNvSpPr>
          <p:nvPr>
            <p:ph type="sldNum" sz="quarter" idx="12"/>
          </p:nvPr>
        </p:nvSpPr>
        <p:spPr/>
        <p:txBody>
          <a:bodyPr/>
          <a:lstStyle/>
          <a:p>
            <a:fld id="{2DEBDFAA-C9B7-C943-AC82-4876E4E58927}" type="slidenum">
              <a:rPr lang="en-US" smtClean="0"/>
              <a:t>‹#›</a:t>
            </a:fld>
            <a:endParaRPr lang="en-US"/>
          </a:p>
        </p:txBody>
      </p:sp>
    </p:spTree>
    <p:extLst>
      <p:ext uri="{BB962C8B-B14F-4D97-AF65-F5344CB8AC3E}">
        <p14:creationId xmlns:p14="http://schemas.microsoft.com/office/powerpoint/2010/main" val="131734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4E5177-7E14-897D-BC97-7C5E5AC9265D}"/>
              </a:ext>
            </a:extLst>
          </p:cNvPr>
          <p:cNvSpPr>
            <a:spLocks noGrp="1"/>
          </p:cNvSpPr>
          <p:nvPr>
            <p:ph type="title" orient="vert"/>
          </p:nvPr>
        </p:nvSpPr>
        <p:spPr>
          <a:xfrm>
            <a:off x="13087350" y="547688"/>
            <a:ext cx="3943350" cy="871775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ACF0B26-B50B-0F7B-7B6E-4F41046F29F4}"/>
              </a:ext>
            </a:extLst>
          </p:cNvPr>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BD2951-B6EB-74C5-72EB-A7FCDA961BE7}"/>
              </a:ext>
            </a:extLst>
          </p:cNvPr>
          <p:cNvSpPr>
            <a:spLocks noGrp="1"/>
          </p:cNvSpPr>
          <p:nvPr>
            <p:ph type="dt" sz="half" idx="10"/>
          </p:nvPr>
        </p:nvSpPr>
        <p:spPr/>
        <p:txBody>
          <a:bodyPr/>
          <a:lstStyle/>
          <a:p>
            <a:fld id="{4A1FE30E-B7CB-9043-80D3-0EF9951CCAA0}" type="datetimeFigureOut">
              <a:rPr lang="en-US" smtClean="0"/>
              <a:t>12/15/2025</a:t>
            </a:fld>
            <a:endParaRPr lang="en-US"/>
          </a:p>
        </p:txBody>
      </p:sp>
      <p:sp>
        <p:nvSpPr>
          <p:cNvPr id="5" name="Footer Placeholder 4">
            <a:extLst>
              <a:ext uri="{FF2B5EF4-FFF2-40B4-BE49-F238E27FC236}">
                <a16:creationId xmlns:a16="http://schemas.microsoft.com/office/drawing/2014/main" id="{1450B021-0C13-CEAE-4D15-3515298C1C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58502D-597A-DC85-2137-40CAC7029823}"/>
              </a:ext>
            </a:extLst>
          </p:cNvPr>
          <p:cNvSpPr>
            <a:spLocks noGrp="1"/>
          </p:cNvSpPr>
          <p:nvPr>
            <p:ph type="sldNum" sz="quarter" idx="12"/>
          </p:nvPr>
        </p:nvSpPr>
        <p:spPr/>
        <p:txBody>
          <a:bodyPr/>
          <a:lstStyle/>
          <a:p>
            <a:fld id="{2DEBDFAA-C9B7-C943-AC82-4876E4E58927}" type="slidenum">
              <a:rPr lang="en-US" smtClean="0"/>
              <a:t>‹#›</a:t>
            </a:fld>
            <a:endParaRPr lang="en-US"/>
          </a:p>
        </p:txBody>
      </p:sp>
    </p:spTree>
    <p:extLst>
      <p:ext uri="{BB962C8B-B14F-4D97-AF65-F5344CB8AC3E}">
        <p14:creationId xmlns:p14="http://schemas.microsoft.com/office/powerpoint/2010/main" val="339846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64E061-ADD9-CCC4-9E0C-7FEFD0A28759}"/>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1D519CB-4116-DA06-03DD-5D936008E006}"/>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3A135B-2E62-3B5F-AECF-2FC78E50495F}"/>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4A1FE30E-B7CB-9043-80D3-0EF9951CCAA0}" type="datetimeFigureOut">
              <a:rPr lang="en-US" smtClean="0"/>
              <a:t>12/15/2025</a:t>
            </a:fld>
            <a:endParaRPr lang="en-US"/>
          </a:p>
        </p:txBody>
      </p:sp>
      <p:sp>
        <p:nvSpPr>
          <p:cNvPr id="5" name="Footer Placeholder 4">
            <a:extLst>
              <a:ext uri="{FF2B5EF4-FFF2-40B4-BE49-F238E27FC236}">
                <a16:creationId xmlns:a16="http://schemas.microsoft.com/office/drawing/2014/main" id="{460513DC-E361-547C-3F8D-216C09F28A2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1DD061-4F31-ED3A-9368-7B04E8CDC79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DEBDFAA-C9B7-C943-AC82-4876E4E58927}" type="slidenum">
              <a:rPr lang="en-US" smtClean="0"/>
              <a:t>‹#›</a:t>
            </a:fld>
            <a:endParaRPr lang="en-US"/>
          </a:p>
        </p:txBody>
      </p:sp>
    </p:spTree>
    <p:extLst>
      <p:ext uri="{BB962C8B-B14F-4D97-AF65-F5344CB8AC3E}">
        <p14:creationId xmlns:p14="http://schemas.microsoft.com/office/powerpoint/2010/main" val="713534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2.png"/><Relationship Id="rId7" Type="http://schemas.openxmlformats.org/officeDocument/2006/relationships/image" Target="../media/image4.svg"/><Relationship Id="rId12"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5.png"/><Relationship Id="rId5" Type="http://schemas.openxmlformats.org/officeDocument/2006/relationships/image" Target="../media/image2.svg"/><Relationship Id="rId10" Type="http://schemas.openxmlformats.org/officeDocument/2006/relationships/hyperlink" Target="https://gbr01.safelinks.protection.outlook.com/?url=http%3A%2F%2Fbit.ly%2FBhamFamilyHubsMap&amp;data=05%7C02%7Ckelly.bagnall%40nhs.net%7C61e9bc9e7cdf4169f9ca08dd88bcd2d3%7C37c354b285b047f5b22207b48d774ee3%7C0%7C0%7C638817066764785359%7CUnknown%7CTWFpbGZsb3d8eyJFbXB0eU1hcGkiOnRydWUsIlYiOiIwLjAuMDAwMCIsIlAiOiJXaW4zMiIsIkFOIjoiTWFpbCIsIldUIjoyfQ%3D%3D%7C0%7C%7C%7C&amp;sdata=KBFMWBhG7Ttgu1UcLpzlNAEPkhaLelq7aOPAzA%2B2lJ0%3D&amp;reserved=0" TargetMode="External"/><Relationship Id="rId4" Type="http://schemas.openxmlformats.org/officeDocument/2006/relationships/image" Target="../media/image1.png"/><Relationship Id="rId9" Type="http://schemas.openxmlformats.org/officeDocument/2006/relationships/image" Target="../media/image34.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6" Type="http://schemas.openxmlformats.org/officeDocument/2006/relationships/image" Target="cid:image003.png@01DAEF27.C522DBD0" TargetMode="External"/><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908640">
            <a:off x="-143312" y="272991"/>
            <a:ext cx="10704440" cy="12551961"/>
          </a:xfrm>
          <a:custGeom>
            <a:avLst/>
            <a:gdLst/>
            <a:ahLst/>
            <a:cxnLst/>
            <a:rect l="l" t="t" r="r" b="b"/>
            <a:pathLst>
              <a:path w="10020529" h="11946980">
                <a:moveTo>
                  <a:pt x="0" y="0"/>
                </a:moveTo>
                <a:lnTo>
                  <a:pt x="10020529" y="0"/>
                </a:lnTo>
                <a:lnTo>
                  <a:pt x="10020529" y="11946980"/>
                </a:lnTo>
                <a:lnTo>
                  <a:pt x="0" y="119469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r>
              <a:rPr lang="en-GB" dirty="0"/>
              <a:t>C</a:t>
            </a:r>
          </a:p>
        </p:txBody>
      </p:sp>
      <p:sp>
        <p:nvSpPr>
          <p:cNvPr id="3" name="Freeform 3"/>
          <p:cNvSpPr/>
          <p:nvPr/>
        </p:nvSpPr>
        <p:spPr>
          <a:xfrm rot="-4477796">
            <a:off x="8487972" y="4934387"/>
            <a:ext cx="12192577" cy="9662617"/>
          </a:xfrm>
          <a:custGeom>
            <a:avLst/>
            <a:gdLst/>
            <a:ahLst/>
            <a:cxnLst/>
            <a:rect l="l" t="t" r="r" b="b"/>
            <a:pathLst>
              <a:path w="12192577" h="9662617">
                <a:moveTo>
                  <a:pt x="0" y="0"/>
                </a:moveTo>
                <a:lnTo>
                  <a:pt x="12192577" y="0"/>
                </a:lnTo>
                <a:lnTo>
                  <a:pt x="12192577" y="9662617"/>
                </a:lnTo>
                <a:lnTo>
                  <a:pt x="0" y="96626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2141525">
            <a:off x="9436739" y="-2586692"/>
            <a:ext cx="8311246" cy="7230784"/>
          </a:xfrm>
          <a:custGeom>
            <a:avLst/>
            <a:gdLst/>
            <a:ahLst/>
            <a:cxnLst/>
            <a:rect l="l" t="t" r="r" b="b"/>
            <a:pathLst>
              <a:path w="8311246" h="7230784">
                <a:moveTo>
                  <a:pt x="0" y="0"/>
                </a:moveTo>
                <a:lnTo>
                  <a:pt x="8311246" y="0"/>
                </a:lnTo>
                <a:lnTo>
                  <a:pt x="8311246" y="7230784"/>
                </a:lnTo>
                <a:lnTo>
                  <a:pt x="0" y="72307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5" name="Group 5"/>
          <p:cNvGrpSpPr/>
          <p:nvPr/>
        </p:nvGrpSpPr>
        <p:grpSpPr>
          <a:xfrm>
            <a:off x="13454894" y="6389503"/>
            <a:ext cx="4355574" cy="3826242"/>
            <a:chOff x="0" y="0"/>
            <a:chExt cx="1301525" cy="1143350"/>
          </a:xfrm>
        </p:grpSpPr>
        <p:sp>
          <p:nvSpPr>
            <p:cNvPr id="6" name="Freeform 6"/>
            <p:cNvSpPr/>
            <p:nvPr/>
          </p:nvSpPr>
          <p:spPr>
            <a:xfrm>
              <a:off x="0" y="0"/>
              <a:ext cx="1301525" cy="1143350"/>
            </a:xfrm>
            <a:custGeom>
              <a:avLst/>
              <a:gdLst/>
              <a:ahLst/>
              <a:cxnLst/>
              <a:rect l="l" t="t" r="r" b="b"/>
              <a:pathLst>
                <a:path w="1301525" h="1143350">
                  <a:moveTo>
                    <a:pt x="40882" y="0"/>
                  </a:moveTo>
                  <a:lnTo>
                    <a:pt x="1260643" y="0"/>
                  </a:lnTo>
                  <a:cubicBezTo>
                    <a:pt x="1271485" y="0"/>
                    <a:pt x="1281884" y="4307"/>
                    <a:pt x="1289551" y="11974"/>
                  </a:cubicBezTo>
                  <a:cubicBezTo>
                    <a:pt x="1297217" y="19641"/>
                    <a:pt x="1301525" y="30039"/>
                    <a:pt x="1301525" y="40882"/>
                  </a:cubicBezTo>
                  <a:lnTo>
                    <a:pt x="1301525" y="1102469"/>
                  </a:lnTo>
                  <a:cubicBezTo>
                    <a:pt x="1301525" y="1125047"/>
                    <a:pt x="1283221" y="1143350"/>
                    <a:pt x="1260643" y="1143350"/>
                  </a:cubicBezTo>
                  <a:lnTo>
                    <a:pt x="40882" y="1143350"/>
                  </a:lnTo>
                  <a:cubicBezTo>
                    <a:pt x="18303" y="1143350"/>
                    <a:pt x="0" y="1125047"/>
                    <a:pt x="0" y="1102469"/>
                  </a:cubicBezTo>
                  <a:lnTo>
                    <a:pt x="0" y="40882"/>
                  </a:lnTo>
                  <a:cubicBezTo>
                    <a:pt x="0" y="18303"/>
                    <a:pt x="18303" y="0"/>
                    <a:pt x="40882" y="0"/>
                  </a:cubicBezTo>
                  <a:close/>
                </a:path>
              </a:pathLst>
            </a:custGeom>
            <a:blipFill>
              <a:blip r:embed="rId8"/>
              <a:stretch>
                <a:fillRect l="-4904" r="-4904"/>
              </a:stretch>
            </a:blipFill>
          </p:spPr>
          <p:txBody>
            <a:bodyPr/>
            <a:lstStyle/>
            <a:p>
              <a:endParaRPr lang="en-GB"/>
            </a:p>
          </p:txBody>
        </p:sp>
      </p:grpSp>
      <p:sp>
        <p:nvSpPr>
          <p:cNvPr id="7" name="Freeform 7"/>
          <p:cNvSpPr/>
          <p:nvPr/>
        </p:nvSpPr>
        <p:spPr>
          <a:xfrm>
            <a:off x="11400941" y="159491"/>
            <a:ext cx="4107905" cy="1388863"/>
          </a:xfrm>
          <a:custGeom>
            <a:avLst/>
            <a:gdLst/>
            <a:ahLst/>
            <a:cxnLst/>
            <a:rect l="l" t="t" r="r" b="b"/>
            <a:pathLst>
              <a:path w="4107905" h="1388863">
                <a:moveTo>
                  <a:pt x="0" y="0"/>
                </a:moveTo>
                <a:lnTo>
                  <a:pt x="4107905" y="0"/>
                </a:lnTo>
                <a:lnTo>
                  <a:pt x="4107905" y="1388863"/>
                </a:lnTo>
                <a:lnTo>
                  <a:pt x="0" y="1388863"/>
                </a:lnTo>
                <a:lnTo>
                  <a:pt x="0" y="0"/>
                </a:lnTo>
                <a:close/>
              </a:path>
            </a:pathLst>
          </a:custGeom>
          <a:blipFill>
            <a:blip r:embed="rId9"/>
            <a:stretch>
              <a:fillRect/>
            </a:stretch>
          </a:blipFill>
        </p:spPr>
        <p:txBody>
          <a:bodyPr/>
          <a:lstStyle/>
          <a:p>
            <a:endParaRPr lang="en-GB"/>
          </a:p>
        </p:txBody>
      </p:sp>
      <p:grpSp>
        <p:nvGrpSpPr>
          <p:cNvPr id="8" name="Group 8"/>
          <p:cNvGrpSpPr/>
          <p:nvPr/>
        </p:nvGrpSpPr>
        <p:grpSpPr>
          <a:xfrm>
            <a:off x="1192311" y="4249607"/>
            <a:ext cx="10996315" cy="5129609"/>
            <a:chOff x="-1" y="0"/>
            <a:chExt cx="14661753" cy="6839478"/>
          </a:xfrm>
        </p:grpSpPr>
        <p:sp>
          <p:nvSpPr>
            <p:cNvPr id="9" name="TextBox 9"/>
            <p:cNvSpPr txBox="1"/>
            <p:nvPr/>
          </p:nvSpPr>
          <p:spPr>
            <a:xfrm>
              <a:off x="-1" y="0"/>
              <a:ext cx="14661753" cy="6839478"/>
            </a:xfrm>
            <a:prstGeom prst="rect">
              <a:avLst/>
            </a:prstGeom>
          </p:spPr>
          <p:txBody>
            <a:bodyPr wrap="square" lIns="0" tIns="0" rIns="0" bIns="0" rtlCol="0" anchor="t">
              <a:spAutoFit/>
            </a:bodyPr>
            <a:lstStyle/>
            <a:p>
              <a:pPr marL="0" lvl="0" indent="0" algn="l">
                <a:lnSpc>
                  <a:spcPts val="9999"/>
                </a:lnSpc>
              </a:pPr>
              <a:r>
                <a:rPr lang="en-US" sz="9999" b="1" dirty="0">
                  <a:solidFill>
                    <a:srgbClr val="FFFFFF"/>
                  </a:solidFill>
                  <a:latin typeface="Avenir Ultra-Bold"/>
                  <a:ea typeface="Avenir Ultra-Bold"/>
                  <a:cs typeface="Avenir Ultra-Bold"/>
                  <a:sym typeface="Avenir Ultra-Bold"/>
                </a:rPr>
                <a:t>Birmingham Family Hubs</a:t>
              </a:r>
            </a:p>
            <a:p>
              <a:pPr marL="0" lvl="0" indent="0" algn="l">
                <a:lnSpc>
                  <a:spcPts val="9999"/>
                </a:lnSpc>
              </a:pPr>
              <a:r>
                <a:rPr lang="en-US" sz="9999" b="1" dirty="0">
                  <a:solidFill>
                    <a:srgbClr val="FFFFFF"/>
                  </a:solidFill>
                  <a:latin typeface="Avenir Ultra-Bold"/>
                  <a:ea typeface="Avenir Ultra-Bold"/>
                  <a:cs typeface="Avenir Ultra-Bold"/>
                  <a:sym typeface="Avenir Ultra-Bold"/>
                </a:rPr>
                <a:t>Offer 2025 – 2026 </a:t>
              </a:r>
            </a:p>
          </p:txBody>
        </p:sp>
        <p:sp>
          <p:nvSpPr>
            <p:cNvPr id="10" name="TextBox 10"/>
            <p:cNvSpPr txBox="1"/>
            <p:nvPr/>
          </p:nvSpPr>
          <p:spPr>
            <a:xfrm>
              <a:off x="0" y="3960637"/>
              <a:ext cx="12484609" cy="791413"/>
            </a:xfrm>
            <a:prstGeom prst="rect">
              <a:avLst/>
            </a:prstGeom>
          </p:spPr>
          <p:txBody>
            <a:bodyPr lIns="0" tIns="0" rIns="0" bIns="0" rtlCol="0" anchor="t">
              <a:spAutoFit/>
            </a:bodyPr>
            <a:lstStyle/>
            <a:p>
              <a:pPr marL="0" lvl="0" indent="0" algn="l">
                <a:lnSpc>
                  <a:spcPts val="5040"/>
                </a:lnSpc>
                <a:spcBef>
                  <a:spcPct val="0"/>
                </a:spcBef>
              </a:pPr>
              <a:endParaRPr lang="en-US" sz="3600" dirty="0">
                <a:solidFill>
                  <a:srgbClr val="FFFFFF"/>
                </a:solidFill>
                <a:latin typeface="Avenir Light"/>
                <a:ea typeface="Avenir Light"/>
                <a:cs typeface="Avenir Light"/>
                <a:sym typeface="Avenir Ligh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9FEF-EC6B-E786-F183-7D121E9169D1}"/>
              </a:ext>
            </a:extLst>
          </p:cNvPr>
          <p:cNvSpPr>
            <a:spLocks noGrp="1"/>
          </p:cNvSpPr>
          <p:nvPr>
            <p:ph type="title"/>
          </p:nvPr>
        </p:nvSpPr>
        <p:spPr/>
        <p:txBody>
          <a:bodyPr/>
          <a:lstStyle/>
          <a:p>
            <a:pPr algn="l"/>
            <a:r>
              <a:rPr lang="en-GB" b="1" dirty="0"/>
              <a:t>Family Voices </a:t>
            </a:r>
          </a:p>
        </p:txBody>
      </p:sp>
      <p:sp>
        <p:nvSpPr>
          <p:cNvPr id="3" name="TextBox 2">
            <a:extLst>
              <a:ext uri="{FF2B5EF4-FFF2-40B4-BE49-F238E27FC236}">
                <a16:creationId xmlns:a16="http://schemas.microsoft.com/office/drawing/2014/main" id="{6FBB4D24-9109-9A3D-E3A5-1522592BA604}"/>
              </a:ext>
            </a:extLst>
          </p:cNvPr>
          <p:cNvSpPr txBox="1"/>
          <p:nvPr/>
        </p:nvSpPr>
        <p:spPr>
          <a:xfrm>
            <a:off x="508000" y="1290115"/>
            <a:ext cx="16992600" cy="5170646"/>
          </a:xfrm>
          <a:prstGeom prst="rect">
            <a:avLst/>
          </a:prstGeom>
          <a:noFill/>
        </p:spPr>
        <p:txBody>
          <a:bodyPr wrap="square" rtlCol="0">
            <a:spAutoFit/>
          </a:bodyPr>
          <a:lstStyle/>
          <a:p>
            <a:r>
              <a:rPr lang="en-GB" sz="2400" b="1" dirty="0"/>
              <a:t>We are required  as part of the Programme to have Parent Carer Panels (PCP’s), in Birmingham we have named these Family Voices </a:t>
            </a:r>
          </a:p>
          <a:p>
            <a:endParaRPr lang="en-GB" sz="1200" b="1" dirty="0"/>
          </a:p>
          <a:p>
            <a:r>
              <a:rPr lang="en-GB" sz="2400" b="1" dirty="0"/>
              <a:t>They are focused on the period from pregnancy to age 2, these panels are allowing families to share their views and experience on the design and delivery of Family Hubs and Start for Life services. By involving families in the design, we are shaping the offer and continually improving services to meet local families’ wants and needs</a:t>
            </a:r>
          </a:p>
          <a:p>
            <a:endParaRPr lang="en-GB" sz="1200" b="1" dirty="0"/>
          </a:p>
          <a:p>
            <a:r>
              <a:rPr lang="en-GB" sz="2400" b="1" dirty="0"/>
              <a:t>Family Voices brings parents and carers together with local service leaders to shape family services,  this inclusive initiative ensures families are central to designing and improving Family Hubs.</a:t>
            </a:r>
          </a:p>
          <a:p>
            <a:endParaRPr lang="en-GB" sz="1200" b="1" dirty="0"/>
          </a:p>
          <a:p>
            <a:r>
              <a:rPr lang="en-GB" sz="2400" b="1" dirty="0"/>
              <a:t>They have been established in each of the 10 Localities with insights gathered and shared with the Operational Leads and Steering Groups so they can shape local service design, planning and delivery – a focus of this coming year is to increase engagement, strengthen the feedback loop and demonstrate examples of co-production </a:t>
            </a:r>
          </a:p>
          <a:p>
            <a:endParaRPr lang="en-GB" sz="1200" b="1" dirty="0"/>
          </a:p>
          <a:p>
            <a:r>
              <a:rPr lang="en-GB" sz="2400" b="1" dirty="0"/>
              <a:t>As part of the wider Family Voices network we are focusing upon a joined-up network of parents and families across the city for                      0-19/25 for SEND, linking in with Maternity Voices and SEND Parent Carer Forum </a:t>
            </a:r>
          </a:p>
          <a:p>
            <a:endParaRPr lang="en-GB" dirty="0"/>
          </a:p>
        </p:txBody>
      </p:sp>
      <p:pic>
        <p:nvPicPr>
          <p:cNvPr id="4" name="Picture 3">
            <a:extLst>
              <a:ext uri="{FF2B5EF4-FFF2-40B4-BE49-F238E27FC236}">
                <a16:creationId xmlns:a16="http://schemas.microsoft.com/office/drawing/2014/main" id="{1A2F6A47-8B03-B50C-1B2A-F8418D1F2DCA}"/>
              </a:ext>
            </a:extLst>
          </p:cNvPr>
          <p:cNvPicPr>
            <a:picLocks noChangeAspect="1"/>
          </p:cNvPicPr>
          <p:nvPr/>
        </p:nvPicPr>
        <p:blipFill>
          <a:blip r:embed="rId2"/>
          <a:stretch>
            <a:fillRect/>
          </a:stretch>
        </p:blipFill>
        <p:spPr>
          <a:xfrm>
            <a:off x="14554200" y="5981700"/>
            <a:ext cx="2770422" cy="3886200"/>
          </a:xfrm>
          <a:prstGeom prst="rect">
            <a:avLst/>
          </a:prstGeom>
        </p:spPr>
      </p:pic>
      <p:pic>
        <p:nvPicPr>
          <p:cNvPr id="5" name="Picture 4">
            <a:extLst>
              <a:ext uri="{FF2B5EF4-FFF2-40B4-BE49-F238E27FC236}">
                <a16:creationId xmlns:a16="http://schemas.microsoft.com/office/drawing/2014/main" id="{D785821F-6B59-9ED7-7C83-454A7A3C06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14026" y="7187782"/>
            <a:ext cx="2701037" cy="22125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90E3543-8CCE-EC3A-343F-FC16D38A92D8}"/>
              </a:ext>
            </a:extLst>
          </p:cNvPr>
          <p:cNvPicPr>
            <a:picLocks noChangeAspect="1"/>
          </p:cNvPicPr>
          <p:nvPr/>
        </p:nvPicPr>
        <p:blipFill>
          <a:blip r:embed="rId4"/>
          <a:stretch>
            <a:fillRect/>
          </a:stretch>
        </p:blipFill>
        <p:spPr>
          <a:xfrm>
            <a:off x="7888545" y="7913742"/>
            <a:ext cx="5861492" cy="1465374"/>
          </a:xfrm>
          <a:prstGeom prst="rect">
            <a:avLst/>
          </a:prstGeom>
        </p:spPr>
      </p:pic>
      <p:grpSp>
        <p:nvGrpSpPr>
          <p:cNvPr id="7" name="Group 8">
            <a:extLst>
              <a:ext uri="{FF2B5EF4-FFF2-40B4-BE49-F238E27FC236}">
                <a16:creationId xmlns:a16="http://schemas.microsoft.com/office/drawing/2014/main" id="{DAA0E664-9B28-A92E-A709-C165A53D6B66}"/>
              </a:ext>
            </a:extLst>
          </p:cNvPr>
          <p:cNvGrpSpPr/>
          <p:nvPr/>
        </p:nvGrpSpPr>
        <p:grpSpPr>
          <a:xfrm>
            <a:off x="457200" y="6931272"/>
            <a:ext cx="4383344" cy="3121221"/>
            <a:chOff x="0" y="0"/>
            <a:chExt cx="1333523" cy="1018391"/>
          </a:xfrm>
        </p:grpSpPr>
        <p:sp>
          <p:nvSpPr>
            <p:cNvPr id="8" name="Freeform 9">
              <a:extLst>
                <a:ext uri="{FF2B5EF4-FFF2-40B4-BE49-F238E27FC236}">
                  <a16:creationId xmlns:a16="http://schemas.microsoft.com/office/drawing/2014/main" id="{56C81A3C-5CD2-6305-0B96-BDC8E118D525}"/>
                </a:ext>
              </a:extLst>
            </p:cNvPr>
            <p:cNvSpPr/>
            <p:nvPr/>
          </p:nvSpPr>
          <p:spPr>
            <a:xfrm>
              <a:off x="0" y="0"/>
              <a:ext cx="1333523" cy="996633"/>
            </a:xfrm>
            <a:custGeom>
              <a:avLst/>
              <a:gdLst/>
              <a:ahLst/>
              <a:cxnLst/>
              <a:rect l="l" t="t" r="r" b="b"/>
              <a:pathLst>
                <a:path w="1333523" h="996633">
                  <a:moveTo>
                    <a:pt x="0" y="0"/>
                  </a:moveTo>
                  <a:lnTo>
                    <a:pt x="1333523" y="0"/>
                  </a:lnTo>
                  <a:lnTo>
                    <a:pt x="1333523" y="996633"/>
                  </a:lnTo>
                  <a:lnTo>
                    <a:pt x="0" y="996633"/>
                  </a:lnTo>
                  <a:lnTo>
                    <a:pt x="0" y="0"/>
                  </a:lnTo>
                  <a:close/>
                </a:path>
              </a:pathLst>
            </a:custGeom>
            <a:blipFill>
              <a:blip r:embed="rId5"/>
              <a:stretch>
                <a:fillRect l="-12963" t="-38236" r="-15594" b="-33776"/>
              </a:stretch>
            </a:blipFill>
          </p:spPr>
          <p:txBody>
            <a:bodyPr/>
            <a:lstStyle/>
            <a:p>
              <a:endParaRPr lang="en-GB"/>
            </a:p>
          </p:txBody>
        </p:sp>
        <p:sp>
          <p:nvSpPr>
            <p:cNvPr id="9" name="TextBox 10">
              <a:extLst>
                <a:ext uri="{FF2B5EF4-FFF2-40B4-BE49-F238E27FC236}">
                  <a16:creationId xmlns:a16="http://schemas.microsoft.com/office/drawing/2014/main" id="{C8ADD27E-29D0-6364-E4AE-DA004DC10C9D}"/>
                </a:ext>
              </a:extLst>
            </p:cNvPr>
            <p:cNvSpPr txBox="1"/>
            <p:nvPr/>
          </p:nvSpPr>
          <p:spPr>
            <a:xfrm>
              <a:off x="415377" y="864464"/>
              <a:ext cx="859472" cy="153926"/>
            </a:xfrm>
            <a:prstGeom prst="rect">
              <a:avLst/>
            </a:prstGeom>
          </p:spPr>
          <p:txBody>
            <a:bodyPr lIns="0" tIns="0" rIns="0" bIns="0" rtlCol="0" anchor="t">
              <a:spAutoFit/>
            </a:bodyPr>
            <a:lstStyle/>
            <a:p>
              <a:pPr algn="ctr">
                <a:lnSpc>
                  <a:spcPts val="882"/>
                </a:lnSpc>
              </a:pPr>
              <a:r>
                <a:rPr lang="en-US" sz="630" b="1">
                  <a:solidFill>
                    <a:srgbClr val="48BFAF"/>
                  </a:solidFill>
                  <a:latin typeface="Avenir Ultra-Bold"/>
                  <a:ea typeface="Avenir Ultra-Bold"/>
                  <a:cs typeface="Avenir Ultra-Bold"/>
                  <a:sym typeface="Avenir Ultra-Bold"/>
                </a:rPr>
                <a:t>FAMILY VOICES</a:t>
              </a:r>
            </a:p>
          </p:txBody>
        </p:sp>
      </p:grpSp>
    </p:spTree>
    <p:extLst>
      <p:ext uri="{BB962C8B-B14F-4D97-AF65-F5344CB8AC3E}">
        <p14:creationId xmlns:p14="http://schemas.microsoft.com/office/powerpoint/2010/main" val="4216355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8220" y="3161428"/>
            <a:ext cx="12328044" cy="9246033"/>
          </a:xfrm>
          <a:custGeom>
            <a:avLst/>
            <a:gdLst/>
            <a:ahLst/>
            <a:cxnLst/>
            <a:rect l="l" t="t" r="r" b="b"/>
            <a:pathLst>
              <a:path w="12328044" h="9246033">
                <a:moveTo>
                  <a:pt x="0" y="0"/>
                </a:moveTo>
                <a:lnTo>
                  <a:pt x="12328044" y="0"/>
                </a:lnTo>
                <a:lnTo>
                  <a:pt x="12328044" y="9246033"/>
                </a:lnTo>
                <a:lnTo>
                  <a:pt x="0" y="9246033"/>
                </a:lnTo>
                <a:lnTo>
                  <a:pt x="0" y="0"/>
                </a:lnTo>
                <a:close/>
              </a:path>
            </a:pathLst>
          </a:custGeom>
          <a:blipFill>
            <a:blip r:embed="rId3"/>
            <a:stretch>
              <a:fillRect/>
            </a:stretch>
          </a:blipFill>
        </p:spPr>
        <p:txBody>
          <a:bodyPr/>
          <a:lstStyle/>
          <a:p>
            <a:endParaRPr lang="en-GB"/>
          </a:p>
        </p:txBody>
      </p:sp>
      <p:sp>
        <p:nvSpPr>
          <p:cNvPr id="3" name="Freeform 3"/>
          <p:cNvSpPr/>
          <p:nvPr/>
        </p:nvSpPr>
        <p:spPr>
          <a:xfrm rot="9338428">
            <a:off x="-4919972" y="-6825525"/>
            <a:ext cx="11603070" cy="13833765"/>
          </a:xfrm>
          <a:custGeom>
            <a:avLst/>
            <a:gdLst/>
            <a:ahLst/>
            <a:cxnLst/>
            <a:rect l="l" t="t" r="r" b="b"/>
            <a:pathLst>
              <a:path w="11603070" h="13833765">
                <a:moveTo>
                  <a:pt x="0" y="0"/>
                </a:moveTo>
                <a:lnTo>
                  <a:pt x="11603070" y="0"/>
                </a:lnTo>
                <a:lnTo>
                  <a:pt x="11603070" y="13833765"/>
                </a:lnTo>
                <a:lnTo>
                  <a:pt x="0" y="138337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4477796">
            <a:off x="5520649" y="-4603284"/>
            <a:ext cx="17998546" cy="14263848"/>
          </a:xfrm>
          <a:custGeom>
            <a:avLst/>
            <a:gdLst/>
            <a:ahLst/>
            <a:cxnLst/>
            <a:rect l="l" t="t" r="r" b="b"/>
            <a:pathLst>
              <a:path w="17998546" h="14263848">
                <a:moveTo>
                  <a:pt x="0" y="0"/>
                </a:moveTo>
                <a:lnTo>
                  <a:pt x="17998546" y="0"/>
                </a:lnTo>
                <a:lnTo>
                  <a:pt x="17998546" y="14263848"/>
                </a:lnTo>
                <a:lnTo>
                  <a:pt x="0" y="142638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TextBox 5"/>
          <p:cNvSpPr txBox="1"/>
          <p:nvPr/>
        </p:nvSpPr>
        <p:spPr>
          <a:xfrm>
            <a:off x="195176" y="989009"/>
            <a:ext cx="8003799" cy="1004827"/>
          </a:xfrm>
          <a:prstGeom prst="rect">
            <a:avLst/>
          </a:prstGeom>
        </p:spPr>
        <p:txBody>
          <a:bodyPr lIns="0" tIns="0" rIns="0" bIns="0" rtlCol="0" anchor="t">
            <a:spAutoFit/>
          </a:bodyPr>
          <a:lstStyle/>
          <a:p>
            <a:pPr marL="0" lvl="0" indent="0" algn="l">
              <a:lnSpc>
                <a:spcPts val="8316"/>
              </a:lnSpc>
              <a:spcBef>
                <a:spcPct val="0"/>
              </a:spcBef>
            </a:pPr>
            <a:r>
              <a:rPr lang="en-US" sz="6600" b="1" dirty="0">
                <a:solidFill>
                  <a:srgbClr val="FFFFFF"/>
                </a:solidFill>
                <a:latin typeface="Avenir Ultra-Bold"/>
                <a:ea typeface="Avenir Ultra-Bold"/>
                <a:cs typeface="Avenir Ultra-Bold"/>
                <a:sym typeface="Avenir Ultra-Bold"/>
              </a:rPr>
              <a:t>To find out more</a:t>
            </a:r>
          </a:p>
        </p:txBody>
      </p:sp>
      <p:sp>
        <p:nvSpPr>
          <p:cNvPr id="6" name="TextBox 6"/>
          <p:cNvSpPr txBox="1"/>
          <p:nvPr/>
        </p:nvSpPr>
        <p:spPr>
          <a:xfrm>
            <a:off x="10288474" y="833273"/>
            <a:ext cx="9186527" cy="2200816"/>
          </a:xfrm>
          <a:prstGeom prst="rect">
            <a:avLst/>
          </a:prstGeom>
        </p:spPr>
        <p:txBody>
          <a:bodyPr lIns="0" tIns="0" rIns="0" bIns="0" rtlCol="0" anchor="t">
            <a:spAutoFit/>
          </a:bodyPr>
          <a:lstStyle/>
          <a:p>
            <a:pPr algn="ctr">
              <a:lnSpc>
                <a:spcPts val="5256"/>
              </a:lnSpc>
            </a:pPr>
            <a:r>
              <a:rPr lang="en-US" sz="3754" b="1" dirty="0">
                <a:solidFill>
                  <a:srgbClr val="FFFFFF"/>
                </a:solidFill>
                <a:latin typeface="Avenir Bold"/>
                <a:ea typeface="Avenir Bold"/>
                <a:cs typeface="Avenir Bold"/>
                <a:sym typeface="Avenir Bold"/>
              </a:rPr>
              <a:t>Follow us on Facebook</a:t>
            </a:r>
          </a:p>
          <a:p>
            <a:pPr algn="ctr">
              <a:lnSpc>
                <a:spcPts val="3894"/>
              </a:lnSpc>
            </a:pPr>
            <a:endParaRPr lang="en-US" sz="3754" b="1" dirty="0">
              <a:solidFill>
                <a:srgbClr val="FFFFFF"/>
              </a:solidFill>
              <a:latin typeface="Avenir Bold"/>
              <a:ea typeface="Avenir Bold"/>
              <a:cs typeface="Avenir Bold"/>
              <a:sym typeface="Avenir Bold"/>
            </a:endParaRPr>
          </a:p>
          <a:p>
            <a:pPr algn="ctr">
              <a:lnSpc>
                <a:spcPts val="3894"/>
              </a:lnSpc>
            </a:pPr>
            <a:endParaRPr lang="en-US" sz="3754" b="1" dirty="0">
              <a:solidFill>
                <a:srgbClr val="FFFFFF"/>
              </a:solidFill>
              <a:latin typeface="Avenir Bold"/>
              <a:ea typeface="Avenir Bold"/>
              <a:cs typeface="Avenir Bold"/>
              <a:sym typeface="Avenir Bold"/>
            </a:endParaRPr>
          </a:p>
          <a:p>
            <a:pPr marL="0" lvl="0" indent="0" algn="ctr">
              <a:lnSpc>
                <a:spcPts val="3894"/>
              </a:lnSpc>
              <a:spcBef>
                <a:spcPct val="0"/>
              </a:spcBef>
            </a:pPr>
            <a:endParaRPr lang="en-US" sz="3754" b="1" dirty="0">
              <a:solidFill>
                <a:srgbClr val="FFFFFF"/>
              </a:solidFill>
              <a:latin typeface="Avenir Bold"/>
              <a:ea typeface="Avenir Bold"/>
              <a:cs typeface="Avenir Bold"/>
              <a:sym typeface="Avenir Bold"/>
            </a:endParaRPr>
          </a:p>
        </p:txBody>
      </p:sp>
      <p:grpSp>
        <p:nvGrpSpPr>
          <p:cNvPr id="7" name="Group 7"/>
          <p:cNvGrpSpPr/>
          <p:nvPr/>
        </p:nvGrpSpPr>
        <p:grpSpPr>
          <a:xfrm>
            <a:off x="10288474" y="521927"/>
            <a:ext cx="1639815" cy="1639815"/>
            <a:chOff x="0" y="0"/>
            <a:chExt cx="2186420" cy="2186420"/>
          </a:xfrm>
        </p:grpSpPr>
        <p:sp>
          <p:nvSpPr>
            <p:cNvPr id="8" name="Freeform 8"/>
            <p:cNvSpPr/>
            <p:nvPr/>
          </p:nvSpPr>
          <p:spPr>
            <a:xfrm>
              <a:off x="0" y="0"/>
              <a:ext cx="2186420" cy="2186420"/>
            </a:xfrm>
            <a:custGeom>
              <a:avLst/>
              <a:gdLst/>
              <a:ahLst/>
              <a:cxnLst/>
              <a:rect l="l" t="t" r="r" b="b"/>
              <a:pathLst>
                <a:path w="2186420" h="2186420">
                  <a:moveTo>
                    <a:pt x="0" y="0"/>
                  </a:moveTo>
                  <a:lnTo>
                    <a:pt x="2186420" y="0"/>
                  </a:lnTo>
                  <a:lnTo>
                    <a:pt x="2186420" y="2186420"/>
                  </a:lnTo>
                  <a:lnTo>
                    <a:pt x="0" y="21864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sp>
        <p:nvSpPr>
          <p:cNvPr id="9" name="TextBox 9"/>
          <p:cNvSpPr txBox="1"/>
          <p:nvPr/>
        </p:nvSpPr>
        <p:spPr>
          <a:xfrm>
            <a:off x="6259537" y="6199483"/>
            <a:ext cx="15645297" cy="2539157"/>
          </a:xfrm>
          <a:prstGeom prst="rect">
            <a:avLst/>
          </a:prstGeom>
        </p:spPr>
        <p:txBody>
          <a:bodyPr wrap="square" lIns="0" tIns="0" rIns="0" bIns="0" rtlCol="0" anchor="t">
            <a:spAutoFit/>
          </a:bodyPr>
          <a:lstStyle/>
          <a:p>
            <a:pPr algn="ctr">
              <a:lnSpc>
                <a:spcPts val="5256"/>
              </a:lnSpc>
            </a:pPr>
            <a:r>
              <a:rPr lang="en-US" sz="3754" b="1" dirty="0">
                <a:solidFill>
                  <a:srgbClr val="FFFFFF"/>
                </a:solidFill>
                <a:latin typeface="Avenir Bold"/>
                <a:ea typeface="Avenir Bold"/>
                <a:cs typeface="Avenir Bold"/>
                <a:sym typeface="Avenir Bold"/>
              </a:rPr>
              <a:t>Find your local hub</a:t>
            </a:r>
          </a:p>
          <a:p>
            <a:pPr algn="ctr">
              <a:lnSpc>
                <a:spcPts val="5256"/>
              </a:lnSpc>
            </a:pPr>
            <a:r>
              <a:rPr lang="en-US" sz="3754" b="1" dirty="0">
                <a:solidFill>
                  <a:srgbClr val="FFFFFF"/>
                </a:solidFill>
                <a:latin typeface="Avenir Bold"/>
                <a:ea typeface="Avenir Bold"/>
                <a:cs typeface="Avenir Bold"/>
                <a:sym typeface="Avenir Bold"/>
              </a:rPr>
              <a:t> </a:t>
            </a:r>
            <a:r>
              <a:rPr lang="en-GB" sz="4000" b="1"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10"/>
              </a:rPr>
              <a:t>http://bit.ly/BhamFamilyHubsMap</a:t>
            </a:r>
            <a:r>
              <a:rPr lang="en-US" sz="3754" b="1" dirty="0">
                <a:solidFill>
                  <a:srgbClr val="FFFFFF"/>
                </a:solidFill>
                <a:latin typeface="Avenir Bold"/>
                <a:ea typeface="Avenir Bold"/>
                <a:cs typeface="Avenir Bold"/>
                <a:sym typeface="Avenir Bold"/>
              </a:rPr>
              <a:t> </a:t>
            </a:r>
          </a:p>
          <a:p>
            <a:pPr algn="ctr">
              <a:lnSpc>
                <a:spcPts val="5256"/>
              </a:lnSpc>
            </a:pPr>
            <a:endParaRPr lang="en-US" sz="3754" b="1" dirty="0">
              <a:solidFill>
                <a:srgbClr val="FFFFFF"/>
              </a:solidFill>
              <a:latin typeface="Avenir Bold"/>
              <a:ea typeface="Avenir Bold"/>
              <a:cs typeface="Avenir Bold"/>
              <a:sym typeface="Avenir Bold"/>
            </a:endParaRPr>
          </a:p>
          <a:p>
            <a:pPr marL="0" lvl="0" indent="0" algn="ctr">
              <a:lnSpc>
                <a:spcPts val="3894"/>
              </a:lnSpc>
              <a:spcBef>
                <a:spcPct val="0"/>
              </a:spcBef>
            </a:pPr>
            <a:endParaRPr lang="en-US" sz="3754" b="1" dirty="0">
              <a:solidFill>
                <a:srgbClr val="FFFFFF"/>
              </a:solidFill>
              <a:latin typeface="Avenir Bold"/>
              <a:ea typeface="Avenir Bold"/>
              <a:cs typeface="Avenir Bold"/>
              <a:sym typeface="Avenir Bold"/>
            </a:endParaRPr>
          </a:p>
        </p:txBody>
      </p:sp>
      <p:grpSp>
        <p:nvGrpSpPr>
          <p:cNvPr id="10" name="Group 10"/>
          <p:cNvGrpSpPr/>
          <p:nvPr/>
        </p:nvGrpSpPr>
        <p:grpSpPr>
          <a:xfrm>
            <a:off x="11573827" y="7850651"/>
            <a:ext cx="1639815" cy="1639815"/>
            <a:chOff x="0" y="0"/>
            <a:chExt cx="2186420" cy="2186420"/>
          </a:xfrm>
        </p:grpSpPr>
        <p:sp>
          <p:nvSpPr>
            <p:cNvPr id="11" name="Freeform 11"/>
            <p:cNvSpPr/>
            <p:nvPr/>
          </p:nvSpPr>
          <p:spPr>
            <a:xfrm>
              <a:off x="0" y="0"/>
              <a:ext cx="2186420" cy="2186420"/>
            </a:xfrm>
            <a:custGeom>
              <a:avLst/>
              <a:gdLst/>
              <a:ahLst/>
              <a:cxnLst/>
              <a:rect l="l" t="t" r="r" b="b"/>
              <a:pathLst>
                <a:path w="2186420" h="2186420">
                  <a:moveTo>
                    <a:pt x="0" y="0"/>
                  </a:moveTo>
                  <a:lnTo>
                    <a:pt x="2186420" y="0"/>
                  </a:lnTo>
                  <a:lnTo>
                    <a:pt x="2186420" y="2186420"/>
                  </a:lnTo>
                  <a:lnTo>
                    <a:pt x="0" y="21864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sp>
        <p:nvSpPr>
          <p:cNvPr id="12" name="TextBox 12"/>
          <p:cNvSpPr txBox="1"/>
          <p:nvPr/>
        </p:nvSpPr>
        <p:spPr>
          <a:xfrm>
            <a:off x="9590238" y="4879666"/>
            <a:ext cx="9186527" cy="1279247"/>
          </a:xfrm>
          <a:prstGeom prst="rect">
            <a:avLst/>
          </a:prstGeom>
        </p:spPr>
        <p:txBody>
          <a:bodyPr lIns="0" tIns="0" rIns="0" bIns="0" rtlCol="0" anchor="t">
            <a:spAutoFit/>
          </a:bodyPr>
          <a:lstStyle/>
          <a:p>
            <a:pPr algn="ctr">
              <a:lnSpc>
                <a:spcPts val="5256"/>
              </a:lnSpc>
            </a:pPr>
            <a:r>
              <a:rPr lang="en-US" sz="3754" b="1" dirty="0">
                <a:solidFill>
                  <a:srgbClr val="FFFFFF"/>
                </a:solidFill>
                <a:latin typeface="Avenir Bold"/>
                <a:ea typeface="Avenir Bold"/>
                <a:cs typeface="Avenir Bold"/>
                <a:sym typeface="Avenir Bold"/>
              </a:rPr>
              <a:t>Email us</a:t>
            </a:r>
          </a:p>
          <a:p>
            <a:pPr marL="0" lvl="0" indent="0" algn="ctr">
              <a:lnSpc>
                <a:spcPts val="4499"/>
              </a:lnSpc>
              <a:spcBef>
                <a:spcPct val="0"/>
              </a:spcBef>
            </a:pPr>
            <a:r>
              <a:rPr lang="en-US" sz="3214" dirty="0">
                <a:solidFill>
                  <a:srgbClr val="FFFFFF"/>
                </a:solidFill>
                <a:latin typeface="Avenir"/>
                <a:ea typeface="Avenir"/>
                <a:cs typeface="Avenir"/>
                <a:sym typeface="Avenir"/>
              </a:rPr>
              <a:t>familyhubs@birmingham.gov.uk</a:t>
            </a:r>
          </a:p>
        </p:txBody>
      </p:sp>
      <p:pic>
        <p:nvPicPr>
          <p:cNvPr id="13" name="Picture 12">
            <a:extLst>
              <a:ext uri="{FF2B5EF4-FFF2-40B4-BE49-F238E27FC236}">
                <a16:creationId xmlns:a16="http://schemas.microsoft.com/office/drawing/2014/main" id="{72574666-6A52-4652-766B-EDB8F8831872}"/>
              </a:ext>
            </a:extLst>
          </p:cNvPr>
          <p:cNvPicPr>
            <a:picLocks noChangeAspect="1"/>
          </p:cNvPicPr>
          <p:nvPr/>
        </p:nvPicPr>
        <p:blipFill>
          <a:blip r:embed="rId11"/>
          <a:stretch>
            <a:fillRect/>
          </a:stretch>
        </p:blipFill>
        <p:spPr>
          <a:xfrm>
            <a:off x="14652510" y="8202161"/>
            <a:ext cx="3791062" cy="2136303"/>
          </a:xfrm>
          <a:prstGeom prst="rect">
            <a:avLst/>
          </a:prstGeom>
        </p:spPr>
      </p:pic>
      <p:pic>
        <p:nvPicPr>
          <p:cNvPr id="14" name="Content Placeholder 3">
            <a:extLst>
              <a:ext uri="{FF2B5EF4-FFF2-40B4-BE49-F238E27FC236}">
                <a16:creationId xmlns:a16="http://schemas.microsoft.com/office/drawing/2014/main" id="{8A59AE4C-5186-8286-26FB-F04D8CCC947D}"/>
              </a:ext>
            </a:extLst>
          </p:cNvPr>
          <p:cNvPicPr>
            <a:picLocks noChangeAspect="1"/>
          </p:cNvPicPr>
          <p:nvPr/>
        </p:nvPicPr>
        <p:blipFill>
          <a:blip r:embed="rId12"/>
          <a:stretch>
            <a:fillRect/>
          </a:stretch>
        </p:blipFill>
        <p:spPr>
          <a:xfrm>
            <a:off x="8803901" y="2637570"/>
            <a:ext cx="3726026" cy="2305951"/>
          </a:xfrm>
          <a:prstGeom prst="rect">
            <a:avLst/>
          </a:prstGeom>
        </p:spPr>
      </p:pic>
      <p:sp>
        <p:nvSpPr>
          <p:cNvPr id="15" name="TextBox 14">
            <a:extLst>
              <a:ext uri="{FF2B5EF4-FFF2-40B4-BE49-F238E27FC236}">
                <a16:creationId xmlns:a16="http://schemas.microsoft.com/office/drawing/2014/main" id="{7928CC5F-B8DA-F61E-C1B5-76FBADCEC085}"/>
              </a:ext>
            </a:extLst>
          </p:cNvPr>
          <p:cNvSpPr txBox="1"/>
          <p:nvPr/>
        </p:nvSpPr>
        <p:spPr>
          <a:xfrm>
            <a:off x="12704979" y="3212833"/>
            <a:ext cx="5896733"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chemeClr val="bg1"/>
                </a:solidFill>
                <a:effectLst/>
                <a:uLnTx/>
                <a:uFillTx/>
                <a:latin typeface="Avenir Ultra-Bold" panose="020B0604020202020204" charset="0"/>
              </a:rPr>
              <a:t>Birmingham City Council Website – Family Hubs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1BE8A2-0BA8-DEF3-D90F-383533C4DE62}"/>
              </a:ext>
            </a:extLst>
          </p:cNvPr>
          <p:cNvSpPr>
            <a:spLocks noGrp="1"/>
          </p:cNvSpPr>
          <p:nvPr>
            <p:ph type="title"/>
          </p:nvPr>
        </p:nvSpPr>
        <p:spPr>
          <a:xfrm>
            <a:off x="528949" y="47654"/>
            <a:ext cx="15244451" cy="1251759"/>
          </a:xfrm>
        </p:spPr>
        <p:txBody>
          <a:bodyPr>
            <a:normAutofit/>
          </a:bodyPr>
          <a:lstStyle/>
          <a:p>
            <a:r>
              <a:rPr lang="en-GB" sz="5400" b="1" dirty="0">
                <a:latin typeface="+mn-lt"/>
              </a:rPr>
              <a:t>Birmingham Family Hubs Programme</a:t>
            </a:r>
          </a:p>
        </p:txBody>
      </p:sp>
      <p:sp>
        <p:nvSpPr>
          <p:cNvPr id="5" name="Content Placeholder 2">
            <a:extLst>
              <a:ext uri="{FF2B5EF4-FFF2-40B4-BE49-F238E27FC236}">
                <a16:creationId xmlns:a16="http://schemas.microsoft.com/office/drawing/2014/main" id="{FA4AD5F8-A2DE-1602-EFDD-D96FE4C5BB44}"/>
              </a:ext>
            </a:extLst>
          </p:cNvPr>
          <p:cNvSpPr txBox="1">
            <a:spLocks/>
          </p:cNvSpPr>
          <p:nvPr/>
        </p:nvSpPr>
        <p:spPr>
          <a:xfrm>
            <a:off x="528947" y="958028"/>
            <a:ext cx="13796651" cy="8054163"/>
          </a:xfrm>
          <a:prstGeom prst="rect">
            <a:avLst/>
          </a:prstGeom>
        </p:spPr>
        <p:txBody>
          <a:bodyPr vert="horz" lIns="0" tIns="68580" rIns="0" bIns="6858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37160" indent="-137160" defTabSz="1371600">
              <a:spcBef>
                <a:spcPts val="1800"/>
              </a:spcBef>
              <a:spcAft>
                <a:spcPts val="300"/>
              </a:spcAft>
              <a:buClr>
                <a:srgbClr val="4472C4"/>
              </a:buClr>
              <a:defRPr/>
            </a:pPr>
            <a:r>
              <a:rPr lang="en-GB" sz="2400" dirty="0">
                <a:solidFill>
                  <a:prstClr val="black">
                    <a:lumMod val="75000"/>
                    <a:lumOff val="25000"/>
                  </a:prstClr>
                </a:solidFill>
                <a:ea typeface="+mn-lt"/>
                <a:cs typeface="Arial" panose="020B0604020202020204" pitchFamily="34" charset="0"/>
              </a:rPr>
              <a:t>The Birmingham Family Hubs and Start for Life Programme has funded been by central government to improve access to services for all families, children and young adults in Birmingham that need support during their child's journey from 0 – 19 years / 25 years with SEND. The programme will improve access, connections between families, professional and service providers and to put relationships at the heart of family support                                                     </a:t>
            </a:r>
          </a:p>
          <a:p>
            <a:pPr marL="137160" indent="-137160" defTabSz="1371600">
              <a:spcBef>
                <a:spcPts val="1800"/>
              </a:spcBef>
              <a:spcAft>
                <a:spcPts val="300"/>
              </a:spcAft>
              <a:buClr>
                <a:srgbClr val="4472C4"/>
              </a:buClr>
              <a:defRPr/>
            </a:pPr>
            <a:r>
              <a:rPr lang="en-GB" sz="2400" b="1" dirty="0">
                <a:solidFill>
                  <a:prstClr val="black">
                    <a:lumMod val="75000"/>
                    <a:lumOff val="25000"/>
                  </a:prstClr>
                </a:solidFill>
                <a:ea typeface="+mn-lt"/>
                <a:cs typeface="Arial" panose="020B0604020202020204" pitchFamily="34" charset="0"/>
              </a:rPr>
              <a:t>There are ten physical Family Hubs locations across Birmingham, where you will be able to go to get advice and practical support for you and your family.</a:t>
            </a:r>
          </a:p>
          <a:p>
            <a:pPr marL="137160" indent="-137160" defTabSz="1371600">
              <a:spcBef>
                <a:spcPts val="1800"/>
              </a:spcBef>
              <a:spcAft>
                <a:spcPts val="300"/>
              </a:spcAft>
              <a:buClr>
                <a:srgbClr val="4472C4"/>
              </a:buClr>
              <a:defRPr/>
            </a:pPr>
            <a:endParaRPr lang="en-GB" sz="3000" b="1" dirty="0">
              <a:solidFill>
                <a:prstClr val="black">
                  <a:lumMod val="75000"/>
                  <a:lumOff val="25000"/>
                </a:prstClr>
              </a:solidFill>
              <a:latin typeface="Calibri" panose="020F0502020204030204"/>
              <a:ea typeface="+mn-lt"/>
              <a:cs typeface="Arial" panose="020B0604020202020204" pitchFamily="34" charset="0"/>
            </a:endParaRPr>
          </a:p>
        </p:txBody>
      </p:sp>
      <p:grpSp>
        <p:nvGrpSpPr>
          <p:cNvPr id="7" name="Group 6">
            <a:extLst>
              <a:ext uri="{FF2B5EF4-FFF2-40B4-BE49-F238E27FC236}">
                <a16:creationId xmlns:a16="http://schemas.microsoft.com/office/drawing/2014/main" id="{7219488A-5FC2-7564-E4BE-EA479061D753}"/>
              </a:ext>
            </a:extLst>
          </p:cNvPr>
          <p:cNvGrpSpPr/>
          <p:nvPr/>
        </p:nvGrpSpPr>
        <p:grpSpPr>
          <a:xfrm>
            <a:off x="15597964" y="1872908"/>
            <a:ext cx="2606465" cy="6920666"/>
            <a:chOff x="11049483" y="1498887"/>
            <a:chExt cx="1354455" cy="3785603"/>
          </a:xfrm>
        </p:grpSpPr>
        <p:pic>
          <p:nvPicPr>
            <p:cNvPr id="8" name="Picture 7">
              <a:extLst>
                <a:ext uri="{FF2B5EF4-FFF2-40B4-BE49-F238E27FC236}">
                  <a16:creationId xmlns:a16="http://schemas.microsoft.com/office/drawing/2014/main" id="{DA72E6CA-D774-4943-16D8-4F7FBE4A4A98}"/>
                </a:ext>
              </a:extLst>
            </p:cNvPr>
            <p:cNvPicPr>
              <a:picLocks noChangeAspect="1"/>
            </p:cNvPicPr>
            <p:nvPr/>
          </p:nvPicPr>
          <p:blipFill>
            <a:blip r:embed="rId2"/>
            <a:stretch>
              <a:fillRect/>
            </a:stretch>
          </p:blipFill>
          <p:spPr>
            <a:xfrm>
              <a:off x="11140762" y="2555678"/>
              <a:ext cx="1143000" cy="642938"/>
            </a:xfrm>
            <a:prstGeom prst="rect">
              <a:avLst/>
            </a:prstGeom>
          </p:spPr>
        </p:pic>
        <p:pic>
          <p:nvPicPr>
            <p:cNvPr id="9" name="Picture 8">
              <a:extLst>
                <a:ext uri="{FF2B5EF4-FFF2-40B4-BE49-F238E27FC236}">
                  <a16:creationId xmlns:a16="http://schemas.microsoft.com/office/drawing/2014/main" id="{A72355A2-A29E-C203-061C-E32D1992DA77}"/>
                </a:ext>
              </a:extLst>
            </p:cNvPr>
            <p:cNvPicPr>
              <a:picLocks noChangeAspect="1"/>
            </p:cNvPicPr>
            <p:nvPr/>
          </p:nvPicPr>
          <p:blipFill>
            <a:blip r:embed="rId3"/>
            <a:stretch>
              <a:fillRect/>
            </a:stretch>
          </p:blipFill>
          <p:spPr>
            <a:xfrm>
              <a:off x="11049483" y="3229955"/>
              <a:ext cx="1354455" cy="874395"/>
            </a:xfrm>
            <a:prstGeom prst="rect">
              <a:avLst/>
            </a:prstGeom>
          </p:spPr>
        </p:pic>
        <p:pic>
          <p:nvPicPr>
            <p:cNvPr id="10" name="Picture 9">
              <a:extLst>
                <a:ext uri="{FF2B5EF4-FFF2-40B4-BE49-F238E27FC236}">
                  <a16:creationId xmlns:a16="http://schemas.microsoft.com/office/drawing/2014/main" id="{48469025-6CC5-E985-722D-02EB6C92A95A}"/>
                </a:ext>
              </a:extLst>
            </p:cNvPr>
            <p:cNvPicPr>
              <a:picLocks noChangeAspect="1"/>
            </p:cNvPicPr>
            <p:nvPr/>
          </p:nvPicPr>
          <p:blipFill>
            <a:blip r:embed="rId4"/>
            <a:stretch>
              <a:fillRect/>
            </a:stretch>
          </p:blipFill>
          <p:spPr>
            <a:xfrm>
              <a:off x="11135895" y="4097548"/>
              <a:ext cx="1143000" cy="714375"/>
            </a:xfrm>
            <a:prstGeom prst="rect">
              <a:avLst/>
            </a:prstGeom>
          </p:spPr>
        </p:pic>
        <p:pic>
          <p:nvPicPr>
            <p:cNvPr id="11" name="Picture 10">
              <a:extLst>
                <a:ext uri="{FF2B5EF4-FFF2-40B4-BE49-F238E27FC236}">
                  <a16:creationId xmlns:a16="http://schemas.microsoft.com/office/drawing/2014/main" id="{7DFD86C4-82E8-32A2-D7C8-B5A348F02068}"/>
                </a:ext>
              </a:extLst>
            </p:cNvPr>
            <p:cNvPicPr>
              <a:picLocks noChangeAspect="1"/>
            </p:cNvPicPr>
            <p:nvPr/>
          </p:nvPicPr>
          <p:blipFill>
            <a:blip r:embed="rId5"/>
            <a:stretch>
              <a:fillRect/>
            </a:stretch>
          </p:blipFill>
          <p:spPr>
            <a:xfrm>
              <a:off x="11089222" y="4770140"/>
              <a:ext cx="1236345" cy="514350"/>
            </a:xfrm>
            <a:prstGeom prst="rect">
              <a:avLst/>
            </a:prstGeom>
          </p:spPr>
        </p:pic>
        <p:pic>
          <p:nvPicPr>
            <p:cNvPr id="12" name="Picture 11">
              <a:extLst>
                <a:ext uri="{FF2B5EF4-FFF2-40B4-BE49-F238E27FC236}">
                  <a16:creationId xmlns:a16="http://schemas.microsoft.com/office/drawing/2014/main" id="{2FC31DEF-81AA-5F3C-4A1C-794FED3BB63C}"/>
                </a:ext>
              </a:extLst>
            </p:cNvPr>
            <p:cNvPicPr>
              <a:picLocks noChangeAspect="1"/>
            </p:cNvPicPr>
            <p:nvPr/>
          </p:nvPicPr>
          <p:blipFill>
            <a:blip r:embed="rId6"/>
            <a:stretch>
              <a:fillRect/>
            </a:stretch>
          </p:blipFill>
          <p:spPr>
            <a:xfrm>
              <a:off x="11140763" y="1498887"/>
              <a:ext cx="1143000" cy="1064558"/>
            </a:xfrm>
            <a:prstGeom prst="rect">
              <a:avLst/>
            </a:prstGeom>
          </p:spPr>
        </p:pic>
      </p:grpSp>
      <p:graphicFrame>
        <p:nvGraphicFramePr>
          <p:cNvPr id="4" name="Table 3">
            <a:extLst>
              <a:ext uri="{FF2B5EF4-FFF2-40B4-BE49-F238E27FC236}">
                <a16:creationId xmlns:a16="http://schemas.microsoft.com/office/drawing/2014/main" id="{CDA5806B-8108-A1A0-B45D-D0D245CB1061}"/>
              </a:ext>
            </a:extLst>
          </p:cNvPr>
          <p:cNvGraphicFramePr>
            <a:graphicFrameLocks noGrp="1"/>
          </p:cNvGraphicFramePr>
          <p:nvPr>
            <p:extLst>
              <p:ext uri="{D42A27DB-BD31-4B8C-83A1-F6EECF244321}">
                <p14:modId xmlns:p14="http://schemas.microsoft.com/office/powerpoint/2010/main" val="3936493447"/>
              </p:ext>
            </p:extLst>
          </p:nvPr>
        </p:nvGraphicFramePr>
        <p:xfrm>
          <a:off x="620253" y="3390900"/>
          <a:ext cx="10414062" cy="5646898"/>
        </p:xfrm>
        <a:graphic>
          <a:graphicData uri="http://schemas.openxmlformats.org/drawingml/2006/table">
            <a:tbl>
              <a:tblPr firstRow="1" bandRow="1">
                <a:tableStyleId>{00A15C55-8517-42AA-B614-E9B94910E393}</a:tableStyleId>
              </a:tblPr>
              <a:tblGrid>
                <a:gridCol w="1491634">
                  <a:extLst>
                    <a:ext uri="{9D8B030D-6E8A-4147-A177-3AD203B41FA5}">
                      <a16:colId xmlns:a16="http://schemas.microsoft.com/office/drawing/2014/main" val="3918729184"/>
                    </a:ext>
                  </a:extLst>
                </a:gridCol>
                <a:gridCol w="8922428">
                  <a:extLst>
                    <a:ext uri="{9D8B030D-6E8A-4147-A177-3AD203B41FA5}">
                      <a16:colId xmlns:a16="http://schemas.microsoft.com/office/drawing/2014/main" val="2568173177"/>
                    </a:ext>
                  </a:extLst>
                </a:gridCol>
              </a:tblGrid>
              <a:tr h="511278">
                <a:tc>
                  <a:txBody>
                    <a:bodyPr/>
                    <a:lstStyle/>
                    <a:p>
                      <a:r>
                        <a:rPr lang="en-GB" sz="1800" b="1" dirty="0">
                          <a:latin typeface="Avenir Bold" panose="020B0604020202020204" charset="0"/>
                        </a:rPr>
                        <a:t>Locality </a:t>
                      </a:r>
                    </a:p>
                  </a:txBody>
                  <a:tcPr marL="137160" marR="137160" marT="68580" marB="68580"/>
                </a:tc>
                <a:tc>
                  <a:txBody>
                    <a:bodyPr/>
                    <a:lstStyle/>
                    <a:p>
                      <a:r>
                        <a:rPr lang="en-GB" sz="1800" b="1" dirty="0">
                          <a:latin typeface="Avenir Bold" panose="020B0604020202020204" charset="0"/>
                        </a:rPr>
                        <a:t>Family Hub </a:t>
                      </a:r>
                    </a:p>
                  </a:txBody>
                  <a:tcPr marL="137160" marR="137160" marT="68580" marB="68580"/>
                </a:tc>
                <a:extLst>
                  <a:ext uri="{0D108BD9-81ED-4DB2-BD59-A6C34878D82A}">
                    <a16:rowId xmlns:a16="http://schemas.microsoft.com/office/drawing/2014/main" val="3617604005"/>
                  </a:ext>
                </a:extLst>
              </a:tr>
              <a:tr h="513562">
                <a:tc>
                  <a:txBody>
                    <a:bodyPr/>
                    <a:lstStyle/>
                    <a:p>
                      <a:r>
                        <a:rPr lang="en-GB" sz="1800" b="1" dirty="0">
                          <a:latin typeface="Avenir Bold" panose="020B0604020202020204" charset="0"/>
                        </a:rPr>
                        <a:t>Hodge Hill</a:t>
                      </a:r>
                    </a:p>
                  </a:txBody>
                  <a:tcPr marL="137160" marR="137160" marT="68580" marB="68580"/>
                </a:tc>
                <a:tc>
                  <a:txBody>
                    <a:bodyPr/>
                    <a:lstStyle/>
                    <a:p>
                      <a:r>
                        <a:rPr lang="en-GB" sz="1800" b="1" dirty="0">
                          <a:latin typeface="Avenir Bold" panose="020B0604020202020204" charset="0"/>
                        </a:rPr>
                        <a:t>Main site Dyson Children’s Centre Satellite Kitts Green Children's Centre </a:t>
                      </a:r>
                    </a:p>
                  </a:txBody>
                  <a:tcPr marL="137160" marR="137160" marT="68580" marB="68580"/>
                </a:tc>
                <a:extLst>
                  <a:ext uri="{0D108BD9-81ED-4DB2-BD59-A6C34878D82A}">
                    <a16:rowId xmlns:a16="http://schemas.microsoft.com/office/drawing/2014/main" val="3562007841"/>
                  </a:ext>
                </a:extLst>
              </a:tr>
              <a:tr h="513562">
                <a:tc>
                  <a:txBody>
                    <a:bodyPr/>
                    <a:lstStyle/>
                    <a:p>
                      <a:r>
                        <a:rPr lang="en-GB" sz="1800" b="1" dirty="0">
                          <a:latin typeface="Avenir Bold" panose="020B0604020202020204" charset="0"/>
                        </a:rPr>
                        <a:t>Ladywood </a:t>
                      </a:r>
                    </a:p>
                  </a:txBody>
                  <a:tcPr marL="137160" marR="137160" marT="68580" marB="68580"/>
                </a:tc>
                <a:tc>
                  <a:txBody>
                    <a:bodyPr/>
                    <a:lstStyle/>
                    <a:p>
                      <a:r>
                        <a:rPr lang="en-GB" sz="1800" b="1" dirty="0">
                          <a:latin typeface="Avenir Bold" panose="020B0604020202020204" charset="0"/>
                        </a:rPr>
                        <a:t>Main site Soho Children’s Centre Satellite Ladywood Children’s Centre </a:t>
                      </a:r>
                    </a:p>
                  </a:txBody>
                  <a:tcPr marL="137160" marR="137160" marT="68580" marB="68580"/>
                </a:tc>
                <a:extLst>
                  <a:ext uri="{0D108BD9-81ED-4DB2-BD59-A6C34878D82A}">
                    <a16:rowId xmlns:a16="http://schemas.microsoft.com/office/drawing/2014/main" val="3682127096"/>
                  </a:ext>
                </a:extLst>
              </a:tr>
              <a:tr h="513562">
                <a:tc>
                  <a:txBody>
                    <a:bodyPr/>
                    <a:lstStyle/>
                    <a:p>
                      <a:r>
                        <a:rPr lang="en-GB" sz="1800" b="1" dirty="0">
                          <a:latin typeface="Avenir Bold" panose="020B0604020202020204" charset="0"/>
                        </a:rPr>
                        <a:t>Hall Green </a:t>
                      </a:r>
                    </a:p>
                  </a:txBody>
                  <a:tcPr marL="137160" marR="137160" marT="68580" marB="68580"/>
                </a:tc>
                <a:tc>
                  <a:txBody>
                    <a:bodyPr/>
                    <a:lstStyle/>
                    <a:p>
                      <a:r>
                        <a:rPr lang="en-GB" sz="1800" b="1" dirty="0">
                          <a:latin typeface="Avenir Bold" panose="020B0604020202020204" charset="0"/>
                        </a:rPr>
                        <a:t>Main site St </a:t>
                      </a:r>
                      <a:r>
                        <a:rPr lang="en-GB" sz="1800" b="1" dirty="0">
                          <a:latin typeface="+mn-lt"/>
                        </a:rPr>
                        <a:t>Pauls</a:t>
                      </a:r>
                      <a:r>
                        <a:rPr lang="en-GB" sz="1800" b="1" dirty="0">
                          <a:latin typeface="Avenir Bold" panose="020B0604020202020204" charset="0"/>
                        </a:rPr>
                        <a:t> Children’s Centre Satellite Springfield Children’s Centre </a:t>
                      </a:r>
                    </a:p>
                  </a:txBody>
                  <a:tcPr marL="137160" marR="137160" marT="68580" marB="68580"/>
                </a:tc>
                <a:extLst>
                  <a:ext uri="{0D108BD9-81ED-4DB2-BD59-A6C34878D82A}">
                    <a16:rowId xmlns:a16="http://schemas.microsoft.com/office/drawing/2014/main" val="3305160423"/>
                  </a:ext>
                </a:extLst>
              </a:tr>
              <a:tr h="513562">
                <a:tc>
                  <a:txBody>
                    <a:bodyPr/>
                    <a:lstStyle/>
                    <a:p>
                      <a:r>
                        <a:rPr lang="en-GB" sz="1800" b="1" dirty="0">
                          <a:latin typeface="Avenir Bold" panose="020B0604020202020204" charset="0"/>
                        </a:rPr>
                        <a:t>Northfield </a:t>
                      </a:r>
                    </a:p>
                  </a:txBody>
                  <a:tcPr marL="137160" marR="137160" marT="68580" marB="68580"/>
                </a:tc>
                <a:tc>
                  <a:txBody>
                    <a:bodyPr/>
                    <a:lstStyle/>
                    <a:p>
                      <a:r>
                        <a:rPr lang="en-GB" sz="1800" b="1" dirty="0">
                          <a:latin typeface="Avenir Bold" panose="020B0604020202020204" charset="0"/>
                        </a:rPr>
                        <a:t>Frankley Children’s Centre </a:t>
                      </a:r>
                    </a:p>
                  </a:txBody>
                  <a:tcPr marL="137160" marR="137160" marT="68580" marB="68580"/>
                </a:tc>
                <a:extLst>
                  <a:ext uri="{0D108BD9-81ED-4DB2-BD59-A6C34878D82A}">
                    <a16:rowId xmlns:a16="http://schemas.microsoft.com/office/drawing/2014/main" val="2690690931"/>
                  </a:ext>
                </a:extLst>
              </a:tr>
              <a:tr h="513562">
                <a:tc>
                  <a:txBody>
                    <a:bodyPr/>
                    <a:lstStyle/>
                    <a:p>
                      <a:r>
                        <a:rPr lang="en-GB" sz="1800" b="1" dirty="0">
                          <a:latin typeface="Avenir Bold" panose="020B0604020202020204" charset="0"/>
                        </a:rPr>
                        <a:t>Erdington </a:t>
                      </a:r>
                    </a:p>
                  </a:txBody>
                  <a:tcPr marL="137160" marR="137160" marT="68580" marB="68580"/>
                </a:tc>
                <a:tc>
                  <a:txBody>
                    <a:bodyPr/>
                    <a:lstStyle/>
                    <a:p>
                      <a:r>
                        <a:rPr lang="en-GB" sz="1800" b="1" dirty="0">
                          <a:latin typeface="Avenir Bold" panose="020B0604020202020204" charset="0"/>
                        </a:rPr>
                        <a:t>Main site Lakeside Children’s Centre Satellite Castle Vale Children’s Centre </a:t>
                      </a:r>
                    </a:p>
                  </a:txBody>
                  <a:tcPr marL="137160" marR="137160" marT="68580" marB="68580"/>
                </a:tc>
                <a:extLst>
                  <a:ext uri="{0D108BD9-81ED-4DB2-BD59-A6C34878D82A}">
                    <a16:rowId xmlns:a16="http://schemas.microsoft.com/office/drawing/2014/main" val="3554372105"/>
                  </a:ext>
                </a:extLst>
              </a:tr>
              <a:tr h="513562">
                <a:tc>
                  <a:txBody>
                    <a:bodyPr/>
                    <a:lstStyle/>
                    <a:p>
                      <a:r>
                        <a:rPr lang="en-GB" sz="1800" b="1" dirty="0">
                          <a:latin typeface="Avenir Bold" panose="020B0604020202020204" charset="0"/>
                        </a:rPr>
                        <a:t>Selly Oak </a:t>
                      </a:r>
                    </a:p>
                  </a:txBody>
                  <a:tcPr marL="137160" marR="137160" marT="68580" marB="68580"/>
                </a:tc>
                <a:tc>
                  <a:txBody>
                    <a:bodyPr/>
                    <a:lstStyle/>
                    <a:p>
                      <a:r>
                        <a:rPr lang="en-GB" sz="1800" b="1" dirty="0" err="1">
                          <a:latin typeface="Avenir Bold" panose="020B0604020202020204" charset="0"/>
                        </a:rPr>
                        <a:t>Chinnbrook</a:t>
                      </a:r>
                      <a:r>
                        <a:rPr lang="en-GB" sz="1800" b="1" dirty="0">
                          <a:latin typeface="Avenir Bold" panose="020B0604020202020204" charset="0"/>
                        </a:rPr>
                        <a:t> Children’s Centre </a:t>
                      </a:r>
                    </a:p>
                  </a:txBody>
                  <a:tcPr marL="137160" marR="137160" marT="68580" marB="68580"/>
                </a:tc>
                <a:extLst>
                  <a:ext uri="{0D108BD9-81ED-4DB2-BD59-A6C34878D82A}">
                    <a16:rowId xmlns:a16="http://schemas.microsoft.com/office/drawing/2014/main" val="3803158882"/>
                  </a:ext>
                </a:extLst>
              </a:tr>
              <a:tr h="513562">
                <a:tc>
                  <a:txBody>
                    <a:bodyPr/>
                    <a:lstStyle/>
                    <a:p>
                      <a:r>
                        <a:rPr lang="en-GB" sz="1800" b="1" dirty="0">
                          <a:latin typeface="Avenir Bold" panose="020B0604020202020204" charset="0"/>
                        </a:rPr>
                        <a:t>Yardley </a:t>
                      </a:r>
                    </a:p>
                  </a:txBody>
                  <a:tcPr marL="137160" marR="137160" marT="68580" marB="68580"/>
                </a:tc>
                <a:tc>
                  <a:txBody>
                    <a:bodyPr/>
                    <a:lstStyle/>
                    <a:p>
                      <a:r>
                        <a:rPr lang="en-GB" sz="1800" b="1" dirty="0">
                          <a:latin typeface="Avenir Bold" panose="020B0604020202020204" charset="0"/>
                        </a:rPr>
                        <a:t>Fox Hollies Children’s Centre </a:t>
                      </a:r>
                    </a:p>
                  </a:txBody>
                  <a:tcPr marL="137160" marR="137160" marT="68580" marB="68580"/>
                </a:tc>
                <a:extLst>
                  <a:ext uri="{0D108BD9-81ED-4DB2-BD59-A6C34878D82A}">
                    <a16:rowId xmlns:a16="http://schemas.microsoft.com/office/drawing/2014/main" val="2008961187"/>
                  </a:ext>
                </a:extLst>
              </a:tr>
              <a:tr h="513562">
                <a:tc>
                  <a:txBody>
                    <a:bodyPr/>
                    <a:lstStyle/>
                    <a:p>
                      <a:r>
                        <a:rPr lang="en-GB" sz="1800" b="1" dirty="0">
                          <a:latin typeface="Avenir Bold" panose="020B0604020202020204" charset="0"/>
                        </a:rPr>
                        <a:t>Edgbaston </a:t>
                      </a:r>
                    </a:p>
                  </a:txBody>
                  <a:tcPr marL="137160" marR="137160" marT="68580" marB="68580"/>
                </a:tc>
                <a:tc>
                  <a:txBody>
                    <a:bodyPr/>
                    <a:lstStyle/>
                    <a:p>
                      <a:r>
                        <a:rPr lang="en-GB" sz="1800" b="1" dirty="0">
                          <a:latin typeface="Avenir Bold" panose="020B0604020202020204" charset="0"/>
                        </a:rPr>
                        <a:t>Doddington Children’s Centre </a:t>
                      </a:r>
                    </a:p>
                  </a:txBody>
                  <a:tcPr marL="137160" marR="137160" marT="68580" marB="68580"/>
                </a:tc>
                <a:extLst>
                  <a:ext uri="{0D108BD9-81ED-4DB2-BD59-A6C34878D82A}">
                    <a16:rowId xmlns:a16="http://schemas.microsoft.com/office/drawing/2014/main" val="3786700841"/>
                  </a:ext>
                </a:extLst>
              </a:tr>
              <a:tr h="513562">
                <a:tc>
                  <a:txBody>
                    <a:bodyPr/>
                    <a:lstStyle/>
                    <a:p>
                      <a:r>
                        <a:rPr lang="en-GB" sz="1800" b="1" dirty="0">
                          <a:latin typeface="Avenir Bold" panose="020B0604020202020204" charset="0"/>
                        </a:rPr>
                        <a:t>Perry Barr </a:t>
                      </a:r>
                    </a:p>
                  </a:txBody>
                  <a:tcPr marL="137160" marR="137160" marT="68580" marB="68580"/>
                </a:tc>
                <a:tc>
                  <a:txBody>
                    <a:bodyPr/>
                    <a:lstStyle/>
                    <a:p>
                      <a:r>
                        <a:rPr lang="en-GB" sz="1800" b="1" dirty="0">
                          <a:latin typeface="Avenir Bold" panose="020B0604020202020204" charset="0"/>
                        </a:rPr>
                        <a:t>Main site Rookery Children’s Centre Satellite Lime Tree Children’s Centre</a:t>
                      </a:r>
                    </a:p>
                  </a:txBody>
                  <a:tcPr marL="137160" marR="137160" marT="68580" marB="68580"/>
                </a:tc>
                <a:extLst>
                  <a:ext uri="{0D108BD9-81ED-4DB2-BD59-A6C34878D82A}">
                    <a16:rowId xmlns:a16="http://schemas.microsoft.com/office/drawing/2014/main" val="1007036108"/>
                  </a:ext>
                </a:extLst>
              </a:tr>
              <a:tr h="513562">
                <a:tc>
                  <a:txBody>
                    <a:bodyPr/>
                    <a:lstStyle/>
                    <a:p>
                      <a:r>
                        <a:rPr lang="en-GB" sz="1800" b="1" dirty="0">
                          <a:latin typeface="Avenir Bold" panose="020B0604020202020204" charset="0"/>
                        </a:rPr>
                        <a:t>Sutton </a:t>
                      </a:r>
                    </a:p>
                  </a:txBody>
                  <a:tcPr marL="137160" marR="137160" marT="68580" marB="68580"/>
                </a:tc>
                <a:tc>
                  <a:txBody>
                    <a:bodyPr/>
                    <a:lstStyle/>
                    <a:p>
                      <a:r>
                        <a:rPr lang="en-GB" sz="1800" b="1" dirty="0">
                          <a:latin typeface="Avenir Bold" panose="020B0604020202020204" charset="0"/>
                        </a:rPr>
                        <a:t>Holland House Children’s Centre in partnership with Our Place Support </a:t>
                      </a:r>
                    </a:p>
                  </a:txBody>
                  <a:tcPr marL="137160" marR="137160" marT="68580" marB="68580"/>
                </a:tc>
                <a:extLst>
                  <a:ext uri="{0D108BD9-81ED-4DB2-BD59-A6C34878D82A}">
                    <a16:rowId xmlns:a16="http://schemas.microsoft.com/office/drawing/2014/main" val="4054999315"/>
                  </a:ext>
                </a:extLst>
              </a:tr>
            </a:tbl>
          </a:graphicData>
        </a:graphic>
      </p:graphicFrame>
      <p:pic>
        <p:nvPicPr>
          <p:cNvPr id="6" name="Picture 5">
            <a:extLst>
              <a:ext uri="{FF2B5EF4-FFF2-40B4-BE49-F238E27FC236}">
                <a16:creationId xmlns:a16="http://schemas.microsoft.com/office/drawing/2014/main" id="{72FC0892-DEE8-ABE3-C317-0D3C0BADC30E}"/>
              </a:ext>
            </a:extLst>
          </p:cNvPr>
          <p:cNvPicPr>
            <a:picLocks noChangeAspect="1"/>
          </p:cNvPicPr>
          <p:nvPr/>
        </p:nvPicPr>
        <p:blipFill>
          <a:blip r:embed="rId7"/>
          <a:stretch>
            <a:fillRect/>
          </a:stretch>
        </p:blipFill>
        <p:spPr>
          <a:xfrm>
            <a:off x="13183266" y="6304807"/>
            <a:ext cx="2439399" cy="3523577"/>
          </a:xfrm>
          <a:prstGeom prst="rect">
            <a:avLst/>
          </a:prstGeom>
        </p:spPr>
      </p:pic>
      <p:pic>
        <p:nvPicPr>
          <p:cNvPr id="13" name="Picture 12">
            <a:extLst>
              <a:ext uri="{FF2B5EF4-FFF2-40B4-BE49-F238E27FC236}">
                <a16:creationId xmlns:a16="http://schemas.microsoft.com/office/drawing/2014/main" id="{EE1A8C43-515C-BF69-5229-603A833EBD9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282035" y="184988"/>
            <a:ext cx="3643444" cy="2049437"/>
          </a:xfrm>
          <a:prstGeom prst="rect">
            <a:avLst/>
          </a:prstGeom>
          <a:noFill/>
          <a:ln>
            <a:noFill/>
          </a:ln>
        </p:spPr>
      </p:pic>
      <p:pic>
        <p:nvPicPr>
          <p:cNvPr id="14" name="Picture 13">
            <a:extLst>
              <a:ext uri="{FF2B5EF4-FFF2-40B4-BE49-F238E27FC236}">
                <a16:creationId xmlns:a16="http://schemas.microsoft.com/office/drawing/2014/main" id="{7137A75A-48EA-8089-1974-460B70D7B38C}"/>
              </a:ext>
            </a:extLst>
          </p:cNvPr>
          <p:cNvPicPr>
            <a:picLocks noChangeAspect="1"/>
          </p:cNvPicPr>
          <p:nvPr/>
        </p:nvPicPr>
        <p:blipFill>
          <a:blip r:embed="rId9"/>
          <a:stretch>
            <a:fillRect/>
          </a:stretch>
        </p:blipFill>
        <p:spPr>
          <a:xfrm>
            <a:off x="15712649" y="8793573"/>
            <a:ext cx="1856393" cy="1079085"/>
          </a:xfrm>
          <a:prstGeom prst="rect">
            <a:avLst/>
          </a:prstGeom>
        </p:spPr>
      </p:pic>
      <p:pic>
        <p:nvPicPr>
          <p:cNvPr id="15" name="Picture 14" descr="A sign on a wall&#10;&#10;Description automatically generated">
            <a:extLst>
              <a:ext uri="{FF2B5EF4-FFF2-40B4-BE49-F238E27FC236}">
                <a16:creationId xmlns:a16="http://schemas.microsoft.com/office/drawing/2014/main" id="{404C0575-9905-FE4D-4B34-6F8606C46BF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0088" r="9201"/>
          <a:stretch/>
        </p:blipFill>
        <p:spPr>
          <a:xfrm>
            <a:off x="11086086" y="6230298"/>
            <a:ext cx="1828722" cy="2620917"/>
          </a:xfrm>
          <a:prstGeom prst="rect">
            <a:avLst/>
          </a:prstGeom>
        </p:spPr>
      </p:pic>
      <p:pic>
        <p:nvPicPr>
          <p:cNvPr id="16" name="Picture 15">
            <a:extLst>
              <a:ext uri="{FF2B5EF4-FFF2-40B4-BE49-F238E27FC236}">
                <a16:creationId xmlns:a16="http://schemas.microsoft.com/office/drawing/2014/main" id="{04B88077-6EE1-E1CF-DFD5-63CA885F3283}"/>
              </a:ext>
            </a:extLst>
          </p:cNvPr>
          <p:cNvPicPr>
            <a:picLocks noChangeAspect="1"/>
          </p:cNvPicPr>
          <p:nvPr/>
        </p:nvPicPr>
        <p:blipFill>
          <a:blip r:embed="rId11"/>
          <a:stretch>
            <a:fillRect/>
          </a:stretch>
        </p:blipFill>
        <p:spPr>
          <a:xfrm>
            <a:off x="12422386" y="3787396"/>
            <a:ext cx="3175577" cy="2049437"/>
          </a:xfrm>
          <a:prstGeom prst="rect">
            <a:avLst/>
          </a:prstGeom>
        </p:spPr>
      </p:pic>
      <p:pic>
        <p:nvPicPr>
          <p:cNvPr id="2" name="Picture 1">
            <a:extLst>
              <a:ext uri="{FF2B5EF4-FFF2-40B4-BE49-F238E27FC236}">
                <a16:creationId xmlns:a16="http://schemas.microsoft.com/office/drawing/2014/main" id="{7F2F0141-8E2D-4CEE-94C3-1B34BB2CC22B}"/>
              </a:ext>
            </a:extLst>
          </p:cNvPr>
          <p:cNvPicPr>
            <a:picLocks noChangeAspect="1"/>
          </p:cNvPicPr>
          <p:nvPr/>
        </p:nvPicPr>
        <p:blipFill>
          <a:blip r:embed="rId12"/>
          <a:stretch>
            <a:fillRect/>
          </a:stretch>
        </p:blipFill>
        <p:spPr>
          <a:xfrm>
            <a:off x="9391029" y="9104141"/>
            <a:ext cx="1297119" cy="1079085"/>
          </a:xfrm>
          <a:prstGeom prst="rect">
            <a:avLst/>
          </a:prstGeom>
        </p:spPr>
      </p:pic>
      <p:pic>
        <p:nvPicPr>
          <p:cNvPr id="1026" name="Picture 2">
            <a:extLst>
              <a:ext uri="{FF2B5EF4-FFF2-40B4-BE49-F238E27FC236}">
                <a16:creationId xmlns:a16="http://schemas.microsoft.com/office/drawing/2014/main" id="{BA9E518B-E115-9AAF-3F66-1999B84B200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79096" y="9230312"/>
            <a:ext cx="2544629" cy="7824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green logo with a heart and text&#10;&#10;Description automatically generated">
            <a:extLst>
              <a:ext uri="{FF2B5EF4-FFF2-40B4-BE49-F238E27FC236}">
                <a16:creationId xmlns:a16="http://schemas.microsoft.com/office/drawing/2014/main" id="{B517DB4F-F273-6FA8-4CB7-496CC1405D6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854" y="9327151"/>
            <a:ext cx="2518881" cy="54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5">
            <a:extLst>
              <a:ext uri="{FF2B5EF4-FFF2-40B4-BE49-F238E27FC236}">
                <a16:creationId xmlns:a16="http://schemas.microsoft.com/office/drawing/2014/main" id="{736AC934-6040-6884-18C0-0BA0435617E1}"/>
              </a:ext>
            </a:extLst>
          </p:cNvPr>
          <p:cNvSpPr>
            <a:spLocks noChangeArrowheads="1"/>
          </p:cNvSpPr>
          <p:nvPr/>
        </p:nvSpPr>
        <p:spPr bwMode="auto">
          <a:xfrm>
            <a:off x="3367565" y="8747892"/>
            <a:ext cx="2770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defTabSz="1371600"/>
            <a:endParaRPr lang="en-GB" sz="2700">
              <a:solidFill>
                <a:prstClr val="black"/>
              </a:solidFill>
              <a:latin typeface="Calibri" panose="020F0502020204030204"/>
            </a:endParaRPr>
          </a:p>
        </p:txBody>
      </p:sp>
      <p:pic>
        <p:nvPicPr>
          <p:cNvPr id="1028" name="Picture 1" descr="Spurgeons - Together with families">
            <a:extLst>
              <a:ext uri="{FF2B5EF4-FFF2-40B4-BE49-F238E27FC236}">
                <a16:creationId xmlns:a16="http://schemas.microsoft.com/office/drawing/2014/main" id="{06E6E9E1-77DD-F0E8-0334-8594714D5B2C}"/>
              </a:ext>
            </a:extLst>
          </p:cNvPr>
          <p:cNvPicPr>
            <a:picLocks noChangeAspect="1" noChangeArrowheads="1"/>
          </p:cNvPicPr>
          <p:nvPr/>
        </p:nvPicPr>
        <p:blipFill>
          <a:blip r:embed="rId15" r:link="rId16" cstate="print">
            <a:extLst>
              <a:ext uri="{28A0092B-C50C-407E-A947-70E740481C1C}">
                <a14:useLocalDpi xmlns:a14="http://schemas.microsoft.com/office/drawing/2010/main" val="0"/>
              </a:ext>
            </a:extLst>
          </a:blip>
          <a:srcRect/>
          <a:stretch>
            <a:fillRect/>
          </a:stretch>
        </p:blipFill>
        <p:spPr bwMode="auto">
          <a:xfrm>
            <a:off x="3725646" y="9069804"/>
            <a:ext cx="2628900"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81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6F2049B3-3E61-D9F4-2E23-04B189E4C7C1}"/>
              </a:ext>
            </a:extLst>
          </p:cNvPr>
          <p:cNvSpPr/>
          <p:nvPr/>
        </p:nvSpPr>
        <p:spPr>
          <a:xfrm>
            <a:off x="448733" y="266700"/>
            <a:ext cx="16865895" cy="795528"/>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182880" tIns="91440" rIns="182880" bIns="91440" rtlCol="0" anchor="ctr">
            <a:normAutofit fontScale="85000" lnSpcReduction="10000"/>
          </a:bodyPr>
          <a:lstStyle/>
          <a:p>
            <a:pPr marL="273837" defTabSz="1828755">
              <a:lnSpc>
                <a:spcPct val="90000"/>
              </a:lnSpc>
              <a:spcBef>
                <a:spcPct val="0"/>
              </a:spcBef>
              <a:spcAft>
                <a:spcPts val="1200"/>
              </a:spcAft>
            </a:pPr>
            <a:r>
              <a:rPr lang="en-US" sz="5400" b="1" dirty="0">
                <a:solidFill>
                  <a:schemeClr val="bg1"/>
                </a:solidFill>
                <a:cs typeface="Arial" panose="020B0604020202020204" pitchFamily="34" charset="0"/>
              </a:rPr>
              <a:t>The Family Hub and Best Start for Life Offer in your local area </a:t>
            </a:r>
            <a:endParaRPr lang="en-US" altLang="en-US" sz="5400" b="1" dirty="0">
              <a:solidFill>
                <a:schemeClr val="bg1"/>
              </a:solidFill>
              <a:cs typeface="Arial" panose="020B0604020202020204" pitchFamily="34" charset="0"/>
            </a:endParaRPr>
          </a:p>
        </p:txBody>
      </p:sp>
      <p:graphicFrame>
        <p:nvGraphicFramePr>
          <p:cNvPr id="7" name="Content Placeholder 2">
            <a:extLst>
              <a:ext uri="{FF2B5EF4-FFF2-40B4-BE49-F238E27FC236}">
                <a16:creationId xmlns:a16="http://schemas.microsoft.com/office/drawing/2014/main" id="{6F69CCBE-D64B-4A6C-2878-AE66351EAF26}"/>
              </a:ext>
            </a:extLst>
          </p:cNvPr>
          <p:cNvGraphicFramePr>
            <a:graphicFrameLocks noGrp="1"/>
          </p:cNvGraphicFramePr>
          <p:nvPr>
            <p:ph idx="4294967295"/>
            <p:extLst>
              <p:ext uri="{D42A27DB-BD31-4B8C-83A1-F6EECF244321}">
                <p14:modId xmlns:p14="http://schemas.microsoft.com/office/powerpoint/2010/main" val="1916022726"/>
              </p:ext>
            </p:extLst>
          </p:nvPr>
        </p:nvGraphicFramePr>
        <p:xfrm>
          <a:off x="914400" y="1333500"/>
          <a:ext cx="16120534" cy="708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9900A9B-C24D-825F-88D3-86E90E03005B}"/>
              </a:ext>
            </a:extLst>
          </p:cNvPr>
          <p:cNvSpPr>
            <a:spLocks noGrp="1"/>
          </p:cNvSpPr>
          <p:nvPr>
            <p:ph type="title"/>
          </p:nvPr>
        </p:nvSpPr>
        <p:spPr>
          <a:xfrm>
            <a:off x="414866" y="8712868"/>
            <a:ext cx="17339734" cy="1307432"/>
          </a:xfrm>
        </p:spPr>
        <p:txBody>
          <a:bodyPr>
            <a:noAutofit/>
          </a:bodyPr>
          <a:lstStyle/>
          <a:p>
            <a:pPr algn="l"/>
            <a:r>
              <a:rPr lang="en-GB" sz="2400" b="1" dirty="0"/>
              <a:t>4 of the 24 service expectations are funded by the Programme the other 20 are reliant upon partnerships and system changes to work together i.e. co location / co delivery of services in the Family Hub / Network (see below funded offer slides)</a:t>
            </a:r>
            <a:br>
              <a:rPr lang="en-GB" sz="2400" b="1" dirty="0"/>
            </a:br>
            <a:r>
              <a:rPr lang="en-GB" sz="2400" b="1" dirty="0"/>
              <a:t>For each of the 24 services the Programme Guide outlines ‘minimum expectations’  and ‘Go Further Expectations’ to work towards for each Family Hubs, these are reviewed and RAG rated each Quarter.  </a:t>
            </a:r>
          </a:p>
        </p:txBody>
      </p:sp>
    </p:spTree>
    <p:extLst>
      <p:ext uri="{BB962C8B-B14F-4D97-AF65-F5344CB8AC3E}">
        <p14:creationId xmlns:p14="http://schemas.microsoft.com/office/powerpoint/2010/main" val="3673259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1932-71BC-6146-BE72-5DF4D61989B2}"/>
              </a:ext>
            </a:extLst>
          </p:cNvPr>
          <p:cNvSpPr>
            <a:spLocks noGrp="1"/>
          </p:cNvSpPr>
          <p:nvPr>
            <p:ph type="title"/>
          </p:nvPr>
        </p:nvSpPr>
        <p:spPr>
          <a:xfrm>
            <a:off x="491066" y="259080"/>
            <a:ext cx="17144999" cy="1143000"/>
          </a:xfrm>
        </p:spPr>
        <p:txBody>
          <a:bodyPr>
            <a:normAutofit/>
          </a:bodyPr>
          <a:lstStyle/>
          <a:p>
            <a:pPr algn="l"/>
            <a:r>
              <a:rPr lang="en-GB" b="1" dirty="0"/>
              <a:t>Funded Offer 2025 – 2026 HLE (Communication &amp; Language 2- 4 years)   </a:t>
            </a:r>
          </a:p>
        </p:txBody>
      </p:sp>
      <p:graphicFrame>
        <p:nvGraphicFramePr>
          <p:cNvPr id="5" name="Table 4">
            <a:extLst>
              <a:ext uri="{FF2B5EF4-FFF2-40B4-BE49-F238E27FC236}">
                <a16:creationId xmlns:a16="http://schemas.microsoft.com/office/drawing/2014/main" id="{E9B8C5BC-17ED-9496-D453-2C978D27E534}"/>
              </a:ext>
            </a:extLst>
          </p:cNvPr>
          <p:cNvGraphicFramePr>
            <a:graphicFrameLocks noGrp="1"/>
          </p:cNvGraphicFramePr>
          <p:nvPr>
            <p:extLst>
              <p:ext uri="{D42A27DB-BD31-4B8C-83A1-F6EECF244321}">
                <p14:modId xmlns:p14="http://schemas.microsoft.com/office/powerpoint/2010/main" val="2724582824"/>
              </p:ext>
            </p:extLst>
          </p:nvPr>
        </p:nvGraphicFramePr>
        <p:xfrm>
          <a:off x="491067" y="1348740"/>
          <a:ext cx="17144999" cy="7437120"/>
        </p:xfrm>
        <a:graphic>
          <a:graphicData uri="http://schemas.openxmlformats.org/drawingml/2006/table">
            <a:tbl>
              <a:tblPr firstRow="1" bandRow="1">
                <a:tableStyleId>{93296810-A885-4BE3-A3E7-6D5BEEA58F35}</a:tableStyleId>
              </a:tblPr>
              <a:tblGrid>
                <a:gridCol w="1676400">
                  <a:extLst>
                    <a:ext uri="{9D8B030D-6E8A-4147-A177-3AD203B41FA5}">
                      <a16:colId xmlns:a16="http://schemas.microsoft.com/office/drawing/2014/main" val="3158726434"/>
                    </a:ext>
                  </a:extLst>
                </a:gridCol>
                <a:gridCol w="13306167">
                  <a:extLst>
                    <a:ext uri="{9D8B030D-6E8A-4147-A177-3AD203B41FA5}">
                      <a16:colId xmlns:a16="http://schemas.microsoft.com/office/drawing/2014/main" val="4192067989"/>
                    </a:ext>
                  </a:extLst>
                </a:gridCol>
                <a:gridCol w="2162432">
                  <a:extLst>
                    <a:ext uri="{9D8B030D-6E8A-4147-A177-3AD203B41FA5}">
                      <a16:colId xmlns:a16="http://schemas.microsoft.com/office/drawing/2014/main" val="3469246033"/>
                    </a:ext>
                  </a:extLst>
                </a:gridCol>
              </a:tblGrid>
              <a:tr h="337457">
                <a:tc>
                  <a:txBody>
                    <a:bodyPr/>
                    <a:lstStyle/>
                    <a:p>
                      <a:r>
                        <a:rPr lang="en-GB" sz="2200" b="1" dirty="0"/>
                        <a:t>Provider </a:t>
                      </a:r>
                    </a:p>
                  </a:txBody>
                  <a:tcPr/>
                </a:tc>
                <a:tc>
                  <a:txBody>
                    <a:bodyPr/>
                    <a:lstStyle/>
                    <a:p>
                      <a:r>
                        <a:rPr lang="en-GB" sz="2200" b="1" dirty="0"/>
                        <a:t>Home Learning Environment  (HLE) Service </a:t>
                      </a:r>
                    </a:p>
                  </a:txBody>
                  <a:tcPr/>
                </a:tc>
                <a:tc>
                  <a:txBody>
                    <a:bodyPr/>
                    <a:lstStyle/>
                    <a:p>
                      <a:r>
                        <a:rPr lang="en-GB" sz="2200" b="1" dirty="0"/>
                        <a:t>Continuation / New </a:t>
                      </a:r>
                    </a:p>
                  </a:txBody>
                  <a:tcPr/>
                </a:tc>
                <a:extLst>
                  <a:ext uri="{0D108BD9-81ED-4DB2-BD59-A6C34878D82A}">
                    <a16:rowId xmlns:a16="http://schemas.microsoft.com/office/drawing/2014/main" val="2672990433"/>
                  </a:ext>
                </a:extLst>
              </a:tr>
              <a:tr h="337457">
                <a:tc>
                  <a:txBody>
                    <a:bodyPr/>
                    <a:lstStyle/>
                    <a:p>
                      <a:r>
                        <a:rPr lang="en-GB" sz="2200" b="1" dirty="0"/>
                        <a:t>Barnardos </a:t>
                      </a:r>
                    </a:p>
                  </a:txBody>
                  <a:tcPr/>
                </a:tc>
                <a:tc>
                  <a:txBody>
                    <a:bodyPr/>
                    <a:lstStyle/>
                    <a:p>
                      <a:r>
                        <a:rPr lang="en-GB" sz="2200" b="1" dirty="0"/>
                        <a:t>Making it REAL (</a:t>
                      </a:r>
                      <a:r>
                        <a:rPr lang="en-GB" sz="2200" b="1" dirty="0" err="1"/>
                        <a:t>MiR</a:t>
                      </a:r>
                      <a:r>
                        <a:rPr lang="en-GB" sz="2200" b="1" dirty="0"/>
                        <a:t>) project: Practitioners will identify families requiring a home visit and literacy events. Each identified family is expected to receive at least four home visits from practitioners</a:t>
                      </a:r>
                    </a:p>
                  </a:txBody>
                  <a:tcPr/>
                </a:tc>
                <a:tc>
                  <a:txBody>
                    <a:bodyPr/>
                    <a:lstStyle/>
                    <a:p>
                      <a:r>
                        <a:rPr lang="en-GB" sz="2200" b="1" dirty="0"/>
                        <a:t>Continuation </a:t>
                      </a:r>
                    </a:p>
                  </a:txBody>
                  <a:tcPr/>
                </a:tc>
                <a:extLst>
                  <a:ext uri="{0D108BD9-81ED-4DB2-BD59-A6C34878D82A}">
                    <a16:rowId xmlns:a16="http://schemas.microsoft.com/office/drawing/2014/main" val="2428386552"/>
                  </a:ext>
                </a:extLst>
              </a:tr>
              <a:tr h="337457">
                <a:tc>
                  <a:txBody>
                    <a:bodyPr/>
                    <a:lstStyle/>
                    <a:p>
                      <a:r>
                        <a:rPr lang="en-GB" sz="2200" b="1" dirty="0"/>
                        <a:t>Barnardos </a:t>
                      </a:r>
                    </a:p>
                  </a:txBody>
                  <a:tcPr/>
                </a:tc>
                <a:tc>
                  <a:txBody>
                    <a:bodyPr/>
                    <a:lstStyle/>
                    <a:p>
                      <a:r>
                        <a:rPr lang="en-GB" sz="2200" b="1" dirty="0"/>
                        <a:t> Special Approach to Making it REAL is a project aimed at parents or carer of a child who may have additional needs or a disability under 5 years old and supports children’s social communication which provides a base for the development of language and literacy. </a:t>
                      </a:r>
                    </a:p>
                  </a:txBody>
                  <a:tcPr/>
                </a:tc>
                <a:tc>
                  <a:txBody>
                    <a:bodyPr/>
                    <a:lstStyle/>
                    <a:p>
                      <a:r>
                        <a:rPr lang="en-GB" sz="2200" b="1" dirty="0"/>
                        <a:t>Extension of REAL offer </a:t>
                      </a:r>
                    </a:p>
                  </a:txBody>
                  <a:tcPr/>
                </a:tc>
                <a:extLst>
                  <a:ext uri="{0D108BD9-81ED-4DB2-BD59-A6C34878D82A}">
                    <a16:rowId xmlns:a16="http://schemas.microsoft.com/office/drawing/2014/main" val="178730820"/>
                  </a:ext>
                </a:extLst>
              </a:tr>
              <a:tr h="337457">
                <a:tc>
                  <a:txBody>
                    <a:bodyPr/>
                    <a:lstStyle/>
                    <a:p>
                      <a:r>
                        <a:rPr lang="en-GB" sz="2200" b="1" dirty="0" err="1"/>
                        <a:t>Booktrust</a:t>
                      </a:r>
                      <a:r>
                        <a:rPr lang="en-GB" sz="2200" b="1" dirty="0"/>
                        <a:t> </a:t>
                      </a:r>
                    </a:p>
                  </a:txBody>
                  <a:tcPr/>
                </a:tc>
                <a:tc>
                  <a:txBody>
                    <a:bodyPr/>
                    <a:lstStyle/>
                    <a:p>
                      <a:r>
                        <a:rPr lang="en-GB" sz="2200" b="1" dirty="0"/>
                        <a:t>Libraries and Book Trust - This collaboration between Book Trust and Libraries is designed to enhance the enjoyment of reading, which has a positive impact on school life. The initiative will work with Stay and Plays across the city as well as support families in temporary accommodation by encouraging them to use venues like Libraries and Family Hubs to understand the importance of early childhood reading for school readiness.</a:t>
                      </a:r>
                    </a:p>
                  </a:txBody>
                  <a:tcPr/>
                </a:tc>
                <a:tc>
                  <a:txBody>
                    <a:bodyPr/>
                    <a:lstStyle/>
                    <a:p>
                      <a:r>
                        <a:rPr lang="en-GB" sz="2200" b="1" dirty="0"/>
                        <a:t>Continuation </a:t>
                      </a:r>
                    </a:p>
                  </a:txBody>
                  <a:tcPr/>
                </a:tc>
                <a:extLst>
                  <a:ext uri="{0D108BD9-81ED-4DB2-BD59-A6C34878D82A}">
                    <a16:rowId xmlns:a16="http://schemas.microsoft.com/office/drawing/2014/main" val="1239389754"/>
                  </a:ext>
                </a:extLst>
              </a:tr>
              <a:tr h="337457">
                <a:tc>
                  <a:txBody>
                    <a:bodyPr/>
                    <a:lstStyle/>
                    <a:p>
                      <a:r>
                        <a:rPr lang="en-GB" sz="2200" b="1" dirty="0"/>
                        <a:t>NSPCC </a:t>
                      </a:r>
                    </a:p>
                  </a:txBody>
                  <a:tcPr/>
                </a:tc>
                <a:tc>
                  <a:txBody>
                    <a:bodyPr/>
                    <a:lstStyle/>
                    <a:p>
                      <a:r>
                        <a:rPr lang="en-GB" sz="2200" b="1" dirty="0"/>
                        <a:t>NSPCC Look, Say, Sing, Play flashcards and leaflets for 0–2-year-olds is based on fun and easy brain-building tips for parents to have high quality interactions with their baby as part of their daily routine and help parents bond.</a:t>
                      </a:r>
                    </a:p>
                  </a:txBody>
                  <a:tcPr/>
                </a:tc>
                <a:tc>
                  <a:txBody>
                    <a:bodyPr/>
                    <a:lstStyle/>
                    <a:p>
                      <a:r>
                        <a:rPr lang="en-GB" sz="2200" b="1" dirty="0"/>
                        <a:t>Continuation </a:t>
                      </a:r>
                    </a:p>
                  </a:txBody>
                  <a:tcPr/>
                </a:tc>
                <a:extLst>
                  <a:ext uri="{0D108BD9-81ED-4DB2-BD59-A6C34878D82A}">
                    <a16:rowId xmlns:a16="http://schemas.microsoft.com/office/drawing/2014/main" val="477496823"/>
                  </a:ext>
                </a:extLst>
              </a:tr>
              <a:tr h="337457">
                <a:tc>
                  <a:txBody>
                    <a:bodyPr/>
                    <a:lstStyle/>
                    <a:p>
                      <a:r>
                        <a:rPr lang="en-GB" sz="2200" b="1" dirty="0"/>
                        <a:t>National Literacy Trust </a:t>
                      </a:r>
                    </a:p>
                  </a:txBody>
                  <a:tcPr/>
                </a:tc>
                <a:tc>
                  <a:txBody>
                    <a:bodyPr/>
                    <a:lstStyle/>
                    <a:p>
                      <a:r>
                        <a:rPr lang="en-GB" sz="2200" b="1" dirty="0"/>
                        <a:t>National Literacy Trust - Early Words Together is a DfE approved programme that aims to support the communication, language, and early literacy of young children age 3-4 through evidence-based activities which lead to improvements in their home learning environments.</a:t>
                      </a:r>
                    </a:p>
                  </a:txBody>
                  <a:tcPr/>
                </a:tc>
                <a:tc>
                  <a:txBody>
                    <a:bodyPr/>
                    <a:lstStyle/>
                    <a:p>
                      <a:r>
                        <a:rPr lang="en-GB" sz="2200" b="1" dirty="0"/>
                        <a:t>New </a:t>
                      </a:r>
                    </a:p>
                  </a:txBody>
                  <a:tcPr/>
                </a:tc>
                <a:extLst>
                  <a:ext uri="{0D108BD9-81ED-4DB2-BD59-A6C34878D82A}">
                    <a16:rowId xmlns:a16="http://schemas.microsoft.com/office/drawing/2014/main" val="1626097928"/>
                  </a:ext>
                </a:extLst>
              </a:tr>
              <a:tr h="337457">
                <a:tc>
                  <a:txBody>
                    <a:bodyPr/>
                    <a:lstStyle/>
                    <a:p>
                      <a:r>
                        <a:rPr lang="en-GB" sz="2200" b="1" dirty="0"/>
                        <a:t>TBC </a:t>
                      </a:r>
                    </a:p>
                  </a:txBody>
                  <a:tcPr/>
                </a:tc>
                <a:tc>
                  <a:txBody>
                    <a:bodyPr/>
                    <a:lstStyle/>
                    <a:p>
                      <a:r>
                        <a:rPr lang="en-GB" sz="2200" b="1" dirty="0"/>
                        <a:t>HLE Practitioner will work alongside the peri-natal mental health team to support parents learning with children in temporary accommodation - this role would also support EEE take-up. </a:t>
                      </a:r>
                    </a:p>
                  </a:txBody>
                  <a:tcPr/>
                </a:tc>
                <a:tc>
                  <a:txBody>
                    <a:bodyPr/>
                    <a:lstStyle/>
                    <a:p>
                      <a:r>
                        <a:rPr lang="en-GB" sz="2200" b="1" dirty="0"/>
                        <a:t>New </a:t>
                      </a:r>
                    </a:p>
                  </a:txBody>
                  <a:tcPr/>
                </a:tc>
                <a:extLst>
                  <a:ext uri="{0D108BD9-81ED-4DB2-BD59-A6C34878D82A}">
                    <a16:rowId xmlns:a16="http://schemas.microsoft.com/office/drawing/2014/main" val="1063476325"/>
                  </a:ext>
                </a:extLst>
              </a:tr>
              <a:tr h="337457">
                <a:tc>
                  <a:txBody>
                    <a:bodyPr/>
                    <a:lstStyle/>
                    <a:p>
                      <a:r>
                        <a:rPr lang="en-GB" sz="2200" b="1" dirty="0"/>
                        <a:t>BCC EY </a:t>
                      </a:r>
                    </a:p>
                  </a:txBody>
                  <a:tcPr/>
                </a:tc>
                <a:tc>
                  <a:txBody>
                    <a:bodyPr/>
                    <a:lstStyle/>
                    <a:p>
                      <a:r>
                        <a:rPr lang="en-GB" sz="2200" b="1" dirty="0"/>
                        <a:t>Practice Officer will support connectivity across the HLE, Early Years and Family Hubs.</a:t>
                      </a:r>
                    </a:p>
                    <a:p>
                      <a:r>
                        <a:rPr lang="en-GB" sz="2200" b="1" dirty="0"/>
                        <a:t> </a:t>
                      </a:r>
                    </a:p>
                  </a:txBody>
                  <a:tcPr/>
                </a:tc>
                <a:tc>
                  <a:txBody>
                    <a:bodyPr/>
                    <a:lstStyle/>
                    <a:p>
                      <a:r>
                        <a:rPr lang="en-GB" sz="2200" b="1" dirty="0"/>
                        <a:t>New </a:t>
                      </a:r>
                    </a:p>
                  </a:txBody>
                  <a:tcPr/>
                </a:tc>
                <a:extLst>
                  <a:ext uri="{0D108BD9-81ED-4DB2-BD59-A6C34878D82A}">
                    <a16:rowId xmlns:a16="http://schemas.microsoft.com/office/drawing/2014/main" val="3496229777"/>
                  </a:ext>
                </a:extLst>
              </a:tr>
            </a:tbl>
          </a:graphicData>
        </a:graphic>
      </p:graphicFrame>
      <p:sp>
        <p:nvSpPr>
          <p:cNvPr id="6" name="TextBox 5">
            <a:extLst>
              <a:ext uri="{FF2B5EF4-FFF2-40B4-BE49-F238E27FC236}">
                <a16:creationId xmlns:a16="http://schemas.microsoft.com/office/drawing/2014/main" id="{772CF17E-0941-6403-F45B-E01CA8678EF6}"/>
              </a:ext>
            </a:extLst>
          </p:cNvPr>
          <p:cNvSpPr txBox="1"/>
          <p:nvPr/>
        </p:nvSpPr>
        <p:spPr>
          <a:xfrm>
            <a:off x="914400" y="9105900"/>
            <a:ext cx="17144999" cy="830997"/>
          </a:xfrm>
          <a:prstGeom prst="rect">
            <a:avLst/>
          </a:prstGeom>
          <a:noFill/>
        </p:spPr>
        <p:txBody>
          <a:bodyPr wrap="square" rtlCol="0">
            <a:spAutoFit/>
          </a:bodyPr>
          <a:lstStyle/>
          <a:p>
            <a:r>
              <a:rPr lang="en-GB" sz="2400" b="1" dirty="0"/>
              <a:t>‘Easy </a:t>
            </a:r>
            <a:r>
              <a:rPr lang="en-GB" sz="2400" b="1" dirty="0" err="1"/>
              <a:t>Peasy</a:t>
            </a:r>
            <a:r>
              <a:rPr lang="en-GB" sz="2400" b="1" dirty="0"/>
              <a:t>’ and ‘50 Things to do before your child is 5’; digital apps will continue but not funded by the Family Hub Programme and Early Talk Boost will continue as part of BAU but will not be funded in 25 – 26 by the Family Hub Programme </a:t>
            </a:r>
          </a:p>
        </p:txBody>
      </p:sp>
    </p:spTree>
    <p:extLst>
      <p:ext uri="{BB962C8B-B14F-4D97-AF65-F5344CB8AC3E}">
        <p14:creationId xmlns:p14="http://schemas.microsoft.com/office/powerpoint/2010/main" val="290614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263C8-AF09-4485-8224-B7C6C0123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3E811F-96BD-53E8-807E-7F0599CB414F}"/>
              </a:ext>
            </a:extLst>
          </p:cNvPr>
          <p:cNvSpPr>
            <a:spLocks noGrp="1"/>
          </p:cNvSpPr>
          <p:nvPr>
            <p:ph type="title"/>
          </p:nvPr>
        </p:nvSpPr>
        <p:spPr>
          <a:xfrm>
            <a:off x="491067" y="259080"/>
            <a:ext cx="13868400" cy="1143000"/>
          </a:xfrm>
        </p:spPr>
        <p:txBody>
          <a:bodyPr>
            <a:normAutofit/>
          </a:bodyPr>
          <a:lstStyle/>
          <a:p>
            <a:pPr algn="l"/>
            <a:r>
              <a:rPr lang="en-GB" b="1" dirty="0"/>
              <a:t>Funded Offer 2025 – 2026 Parenting (0-2 years*)    </a:t>
            </a:r>
          </a:p>
        </p:txBody>
      </p:sp>
      <p:graphicFrame>
        <p:nvGraphicFramePr>
          <p:cNvPr id="5" name="Table 4">
            <a:extLst>
              <a:ext uri="{FF2B5EF4-FFF2-40B4-BE49-F238E27FC236}">
                <a16:creationId xmlns:a16="http://schemas.microsoft.com/office/drawing/2014/main" id="{CE7CB30E-2E0A-D4DF-F762-C263F0CC15B4}"/>
              </a:ext>
            </a:extLst>
          </p:cNvPr>
          <p:cNvGraphicFramePr>
            <a:graphicFrameLocks noGrp="1"/>
          </p:cNvGraphicFramePr>
          <p:nvPr>
            <p:extLst>
              <p:ext uri="{D42A27DB-BD31-4B8C-83A1-F6EECF244321}">
                <p14:modId xmlns:p14="http://schemas.microsoft.com/office/powerpoint/2010/main" val="2202391340"/>
              </p:ext>
            </p:extLst>
          </p:nvPr>
        </p:nvGraphicFramePr>
        <p:xfrm>
          <a:off x="491067" y="1348740"/>
          <a:ext cx="17144999" cy="6583680"/>
        </p:xfrm>
        <a:graphic>
          <a:graphicData uri="http://schemas.openxmlformats.org/drawingml/2006/table">
            <a:tbl>
              <a:tblPr firstRow="1" bandRow="1">
                <a:tableStyleId>{93296810-A885-4BE3-A3E7-6D5BEEA58F35}</a:tableStyleId>
              </a:tblPr>
              <a:tblGrid>
                <a:gridCol w="2252133">
                  <a:extLst>
                    <a:ext uri="{9D8B030D-6E8A-4147-A177-3AD203B41FA5}">
                      <a16:colId xmlns:a16="http://schemas.microsoft.com/office/drawing/2014/main" val="3158726434"/>
                    </a:ext>
                  </a:extLst>
                </a:gridCol>
                <a:gridCol w="12730434">
                  <a:extLst>
                    <a:ext uri="{9D8B030D-6E8A-4147-A177-3AD203B41FA5}">
                      <a16:colId xmlns:a16="http://schemas.microsoft.com/office/drawing/2014/main" val="4192067989"/>
                    </a:ext>
                  </a:extLst>
                </a:gridCol>
                <a:gridCol w="2162432">
                  <a:extLst>
                    <a:ext uri="{9D8B030D-6E8A-4147-A177-3AD203B41FA5}">
                      <a16:colId xmlns:a16="http://schemas.microsoft.com/office/drawing/2014/main" val="3469246033"/>
                    </a:ext>
                  </a:extLst>
                </a:gridCol>
              </a:tblGrid>
              <a:tr h="337457">
                <a:tc>
                  <a:txBody>
                    <a:bodyPr/>
                    <a:lstStyle/>
                    <a:p>
                      <a:r>
                        <a:rPr lang="en-GB" sz="2400" b="1" dirty="0"/>
                        <a:t>Provider </a:t>
                      </a:r>
                    </a:p>
                  </a:txBody>
                  <a:tcPr/>
                </a:tc>
                <a:tc>
                  <a:txBody>
                    <a:bodyPr/>
                    <a:lstStyle/>
                    <a:p>
                      <a:r>
                        <a:rPr lang="en-GB" sz="2400" b="1" dirty="0"/>
                        <a:t>Parenting Service </a:t>
                      </a:r>
                    </a:p>
                  </a:txBody>
                  <a:tcPr/>
                </a:tc>
                <a:tc>
                  <a:txBody>
                    <a:bodyPr/>
                    <a:lstStyle/>
                    <a:p>
                      <a:r>
                        <a:rPr lang="en-GB" sz="2400" b="1" dirty="0"/>
                        <a:t>Continuation / New </a:t>
                      </a:r>
                    </a:p>
                  </a:txBody>
                  <a:tcPr/>
                </a:tc>
                <a:extLst>
                  <a:ext uri="{0D108BD9-81ED-4DB2-BD59-A6C34878D82A}">
                    <a16:rowId xmlns:a16="http://schemas.microsoft.com/office/drawing/2014/main" val="2672990433"/>
                  </a:ext>
                </a:extLst>
              </a:tr>
              <a:tr h="337457">
                <a:tc>
                  <a:txBody>
                    <a:bodyPr/>
                    <a:lstStyle/>
                    <a:p>
                      <a:r>
                        <a:rPr lang="en-GB" sz="2400" b="1" dirty="0"/>
                        <a:t>Solihull Approach </a:t>
                      </a:r>
                    </a:p>
                  </a:txBody>
                  <a:tcPr/>
                </a:tc>
                <a:tc>
                  <a:txBody>
                    <a:bodyPr/>
                    <a:lstStyle/>
                    <a:p>
                      <a:r>
                        <a:rPr lang="en-GB" sz="2400" b="1" dirty="0"/>
                        <a:t>Solihull Approach training, licence,  manuals and resources </a:t>
                      </a:r>
                    </a:p>
                  </a:txBody>
                  <a:tcPr/>
                </a:tc>
                <a:tc>
                  <a:txBody>
                    <a:bodyPr/>
                    <a:lstStyle/>
                    <a:p>
                      <a:r>
                        <a:rPr lang="en-GB" sz="2400" b="1" dirty="0"/>
                        <a:t>Continuation </a:t>
                      </a:r>
                    </a:p>
                  </a:txBody>
                  <a:tcPr/>
                </a:tc>
                <a:extLst>
                  <a:ext uri="{0D108BD9-81ED-4DB2-BD59-A6C34878D82A}">
                    <a16:rowId xmlns:a16="http://schemas.microsoft.com/office/drawing/2014/main" val="2428386552"/>
                  </a:ext>
                </a:extLst>
              </a:tr>
              <a:tr h="337457">
                <a:tc>
                  <a:txBody>
                    <a:bodyPr/>
                    <a:lstStyle/>
                    <a:p>
                      <a:r>
                        <a:rPr lang="en-GB" sz="2400" b="1" dirty="0"/>
                        <a:t>Spurgeons </a:t>
                      </a:r>
                    </a:p>
                  </a:txBody>
                  <a:tcPr/>
                </a:tc>
                <a:tc>
                  <a:txBody>
                    <a:bodyPr/>
                    <a:lstStyle/>
                    <a:p>
                      <a:r>
                        <a:rPr lang="en-GB" sz="2400" b="1" dirty="0"/>
                        <a:t>Footsteps &amp; Stepping Stones Parenting Programmes – SEND </a:t>
                      </a:r>
                    </a:p>
                  </a:txBody>
                  <a:tcPr/>
                </a:tc>
                <a:tc>
                  <a:txBody>
                    <a:bodyPr/>
                    <a:lstStyle/>
                    <a:p>
                      <a:r>
                        <a:rPr lang="en-GB" sz="2400" b="1" dirty="0"/>
                        <a:t>Continuation </a:t>
                      </a:r>
                    </a:p>
                  </a:txBody>
                  <a:tcPr/>
                </a:tc>
                <a:extLst>
                  <a:ext uri="{0D108BD9-81ED-4DB2-BD59-A6C34878D82A}">
                    <a16:rowId xmlns:a16="http://schemas.microsoft.com/office/drawing/2014/main" val="178730820"/>
                  </a:ext>
                </a:extLst>
              </a:tr>
              <a:tr h="337457">
                <a:tc>
                  <a:txBody>
                    <a:bodyPr/>
                    <a:lstStyle/>
                    <a:p>
                      <a:r>
                        <a:rPr lang="en-GB" sz="2400" b="1" dirty="0"/>
                        <a:t>Barnardos </a:t>
                      </a:r>
                    </a:p>
                  </a:txBody>
                  <a:tcPr/>
                </a:tc>
                <a:tc>
                  <a:txBody>
                    <a:bodyPr/>
                    <a:lstStyle/>
                    <a:p>
                      <a:r>
                        <a:rPr lang="en-GB" sz="2400" b="1" dirty="0"/>
                        <a:t>EPEC Programme, Evidence based Parenting  Programme (Empowering Parents Empowering Communities) </a:t>
                      </a:r>
                    </a:p>
                  </a:txBody>
                  <a:tcPr/>
                </a:tc>
                <a:tc>
                  <a:txBody>
                    <a:bodyPr/>
                    <a:lstStyle/>
                    <a:p>
                      <a:r>
                        <a:rPr lang="en-GB" sz="2400" b="1" dirty="0"/>
                        <a:t>Continuation </a:t>
                      </a:r>
                    </a:p>
                  </a:txBody>
                  <a:tcPr/>
                </a:tc>
                <a:extLst>
                  <a:ext uri="{0D108BD9-81ED-4DB2-BD59-A6C34878D82A}">
                    <a16:rowId xmlns:a16="http://schemas.microsoft.com/office/drawing/2014/main" val="1239389754"/>
                  </a:ext>
                </a:extLst>
              </a:tr>
              <a:tr h="337457">
                <a:tc>
                  <a:txBody>
                    <a:bodyPr/>
                    <a:lstStyle/>
                    <a:p>
                      <a:r>
                        <a:rPr lang="en-GB" sz="2400" b="1" dirty="0"/>
                        <a:t>BVSC / VS Early Help Leads </a:t>
                      </a:r>
                    </a:p>
                  </a:txBody>
                  <a:tcPr/>
                </a:tc>
                <a:tc>
                  <a:txBody>
                    <a:bodyPr/>
                    <a:lstStyle/>
                    <a:p>
                      <a:r>
                        <a:rPr lang="en-GB" sz="2400" b="1" dirty="0"/>
                        <a:t>Peer Support / Community Connectors, Outreach into the community focus on promoting the Family Hub offer and to target the hard to reach, seldom heard communities and build trust</a:t>
                      </a:r>
                    </a:p>
                  </a:txBody>
                  <a:tcPr/>
                </a:tc>
                <a:tc>
                  <a:txBody>
                    <a:bodyPr/>
                    <a:lstStyle/>
                    <a:p>
                      <a:r>
                        <a:rPr lang="en-GB" sz="2400" b="1" dirty="0"/>
                        <a:t>Continuation </a:t>
                      </a:r>
                    </a:p>
                  </a:txBody>
                  <a:tcPr/>
                </a:tc>
                <a:extLst>
                  <a:ext uri="{0D108BD9-81ED-4DB2-BD59-A6C34878D82A}">
                    <a16:rowId xmlns:a16="http://schemas.microsoft.com/office/drawing/2014/main" val="477496823"/>
                  </a:ext>
                </a:extLst>
              </a:tr>
              <a:tr h="337457">
                <a:tc>
                  <a:txBody>
                    <a:bodyPr/>
                    <a:lstStyle/>
                    <a:p>
                      <a:r>
                        <a:rPr lang="en-GB" sz="2400" b="1" dirty="0"/>
                        <a:t>Approachable Parenting </a:t>
                      </a:r>
                    </a:p>
                  </a:txBody>
                  <a:tcPr/>
                </a:tc>
                <a:tc>
                  <a:txBody>
                    <a:bodyPr/>
                    <a:lstStyle/>
                    <a:p>
                      <a:r>
                        <a:rPr lang="en-GB" sz="2400" b="1" dirty="0"/>
                        <a:t>Approachable Parenting - 5 Pillars of Parenting programme </a:t>
                      </a:r>
                    </a:p>
                  </a:txBody>
                  <a:tcPr/>
                </a:tc>
                <a:tc>
                  <a:txBody>
                    <a:bodyPr/>
                    <a:lstStyle/>
                    <a:p>
                      <a:r>
                        <a:rPr lang="en-GB" sz="2400" b="1" dirty="0"/>
                        <a:t>Continuation </a:t>
                      </a:r>
                    </a:p>
                  </a:txBody>
                  <a:tcPr/>
                </a:tc>
                <a:extLst>
                  <a:ext uri="{0D108BD9-81ED-4DB2-BD59-A6C34878D82A}">
                    <a16:rowId xmlns:a16="http://schemas.microsoft.com/office/drawing/2014/main" val="1626097928"/>
                  </a:ext>
                </a:extLst>
              </a:tr>
              <a:tr h="337457">
                <a:tc>
                  <a:txBody>
                    <a:bodyPr/>
                    <a:lstStyle/>
                    <a:p>
                      <a:r>
                        <a:rPr lang="en-GB" sz="2400" b="1" dirty="0"/>
                        <a:t>BCT </a:t>
                      </a:r>
                    </a:p>
                  </a:txBody>
                  <a:tcPr/>
                </a:tc>
                <a:tc>
                  <a:txBody>
                    <a:bodyPr/>
                    <a:lstStyle/>
                    <a:p>
                      <a:r>
                        <a:rPr lang="en-GB" sz="2400" b="1" dirty="0"/>
                        <a:t>Parenting Coordinator and Participation Engagement Officer BCT - to deliver Solihull Approach and Family Foundations &amp; provide co-ordination of local offer </a:t>
                      </a:r>
                    </a:p>
                  </a:txBody>
                  <a:tcPr/>
                </a:tc>
                <a:tc>
                  <a:txBody>
                    <a:bodyPr/>
                    <a:lstStyle/>
                    <a:p>
                      <a:r>
                        <a:rPr lang="en-GB" sz="2400" b="1" dirty="0"/>
                        <a:t>Continuation </a:t>
                      </a:r>
                    </a:p>
                  </a:txBody>
                  <a:tcPr/>
                </a:tc>
                <a:extLst>
                  <a:ext uri="{0D108BD9-81ED-4DB2-BD59-A6C34878D82A}">
                    <a16:rowId xmlns:a16="http://schemas.microsoft.com/office/drawing/2014/main" val="1063476325"/>
                  </a:ext>
                </a:extLst>
              </a:tr>
              <a:tr h="337457">
                <a:tc>
                  <a:txBody>
                    <a:bodyPr/>
                    <a:lstStyle/>
                    <a:p>
                      <a:r>
                        <a:rPr lang="en-GB" sz="2400" b="1" dirty="0"/>
                        <a:t>Parenting Apart </a:t>
                      </a:r>
                    </a:p>
                  </a:txBody>
                  <a:tcPr/>
                </a:tc>
                <a:tc>
                  <a:txBody>
                    <a:bodyPr/>
                    <a:lstStyle/>
                    <a:p>
                      <a:r>
                        <a:rPr lang="en-GB" sz="2400" b="1" dirty="0"/>
                        <a:t>Parenting Apart Programme  - train 12 practitioners within The Parenting Apart Programme,                           12-month license, Training Manuals, Certificates of attendance, Bi-monthly Managerial Meetings, 3 x Reflective Supervision Sessions with Clinical Psychologist, Evaluation of outcomes of the training </a:t>
                      </a:r>
                    </a:p>
                  </a:txBody>
                  <a:tcPr/>
                </a:tc>
                <a:tc>
                  <a:txBody>
                    <a:bodyPr/>
                    <a:lstStyle/>
                    <a:p>
                      <a:r>
                        <a:rPr lang="en-GB" sz="2400" b="1" dirty="0"/>
                        <a:t>New</a:t>
                      </a:r>
                    </a:p>
                  </a:txBody>
                  <a:tcPr/>
                </a:tc>
                <a:extLst>
                  <a:ext uri="{0D108BD9-81ED-4DB2-BD59-A6C34878D82A}">
                    <a16:rowId xmlns:a16="http://schemas.microsoft.com/office/drawing/2014/main" val="3496229777"/>
                  </a:ext>
                </a:extLst>
              </a:tr>
            </a:tbl>
          </a:graphicData>
        </a:graphic>
      </p:graphicFrame>
      <p:sp>
        <p:nvSpPr>
          <p:cNvPr id="3" name="TextBox 2">
            <a:extLst>
              <a:ext uri="{FF2B5EF4-FFF2-40B4-BE49-F238E27FC236}">
                <a16:creationId xmlns:a16="http://schemas.microsoft.com/office/drawing/2014/main" id="{904D74F7-1C64-0079-A110-B966DB70F8D4}"/>
              </a:ext>
            </a:extLst>
          </p:cNvPr>
          <p:cNvSpPr txBox="1"/>
          <p:nvPr/>
        </p:nvSpPr>
        <p:spPr>
          <a:xfrm>
            <a:off x="762000" y="8088928"/>
            <a:ext cx="17144999" cy="2123658"/>
          </a:xfrm>
          <a:prstGeom prst="rect">
            <a:avLst/>
          </a:prstGeom>
          <a:noFill/>
        </p:spPr>
        <p:txBody>
          <a:bodyPr wrap="square" rtlCol="0">
            <a:spAutoFit/>
          </a:bodyPr>
          <a:lstStyle/>
          <a:p>
            <a:r>
              <a:rPr lang="en-GB" sz="2400" b="1" i="1" dirty="0"/>
              <a:t>*funding must be invested in services for families with babies aged 0–2 and must promote bonding and attachment, with a focus on sensitive and attuned parenting, laying strong foundations for both socio-emotional and cognitive development</a:t>
            </a:r>
          </a:p>
          <a:p>
            <a:endParaRPr lang="en-GB" sz="1200" b="1" i="1" dirty="0"/>
          </a:p>
          <a:p>
            <a:r>
              <a:rPr lang="en-GB" sz="2400" b="1" dirty="0"/>
              <a:t>REFER TO THE PARENTING DIRECTORY:  A DESCRIPTIVE GUIDE TO ALL ONLINE AND IN PERSON PARENTING COURSES 0-19 OFFERED BY FAMILY HUBS BEST START FOR LIFE AND BIRMINGHAM CHILDREN’S TRUST</a:t>
            </a:r>
          </a:p>
          <a:p>
            <a:endParaRPr lang="en-GB" sz="2400" b="1" i="1" dirty="0"/>
          </a:p>
        </p:txBody>
      </p:sp>
    </p:spTree>
    <p:extLst>
      <p:ext uri="{BB962C8B-B14F-4D97-AF65-F5344CB8AC3E}">
        <p14:creationId xmlns:p14="http://schemas.microsoft.com/office/powerpoint/2010/main" val="417240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FE700-45B6-FDCC-45AE-1ABBB6B6DC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34738F-B423-928E-A396-C69F39C41287}"/>
              </a:ext>
            </a:extLst>
          </p:cNvPr>
          <p:cNvSpPr>
            <a:spLocks noGrp="1"/>
          </p:cNvSpPr>
          <p:nvPr>
            <p:ph type="title"/>
          </p:nvPr>
        </p:nvSpPr>
        <p:spPr>
          <a:xfrm>
            <a:off x="491067" y="259080"/>
            <a:ext cx="13868400" cy="1143000"/>
          </a:xfrm>
        </p:spPr>
        <p:txBody>
          <a:bodyPr>
            <a:normAutofit/>
          </a:bodyPr>
          <a:lstStyle/>
          <a:p>
            <a:pPr algn="l"/>
            <a:r>
              <a:rPr lang="en-GB" b="1" dirty="0"/>
              <a:t>Funded Offer 2025 – 2026 Perinatal Mental Health   </a:t>
            </a:r>
          </a:p>
        </p:txBody>
      </p:sp>
      <p:graphicFrame>
        <p:nvGraphicFramePr>
          <p:cNvPr id="5" name="Table 4">
            <a:extLst>
              <a:ext uri="{FF2B5EF4-FFF2-40B4-BE49-F238E27FC236}">
                <a16:creationId xmlns:a16="http://schemas.microsoft.com/office/drawing/2014/main" id="{6F39062A-4B2F-EBB0-3273-E07AD6389463}"/>
              </a:ext>
            </a:extLst>
          </p:cNvPr>
          <p:cNvGraphicFramePr>
            <a:graphicFrameLocks noGrp="1"/>
          </p:cNvGraphicFramePr>
          <p:nvPr>
            <p:extLst>
              <p:ext uri="{D42A27DB-BD31-4B8C-83A1-F6EECF244321}">
                <p14:modId xmlns:p14="http://schemas.microsoft.com/office/powerpoint/2010/main" val="3397099629"/>
              </p:ext>
            </p:extLst>
          </p:nvPr>
        </p:nvGraphicFramePr>
        <p:xfrm>
          <a:off x="491067" y="1348740"/>
          <a:ext cx="17492133" cy="7504430"/>
        </p:xfrm>
        <a:graphic>
          <a:graphicData uri="http://schemas.openxmlformats.org/drawingml/2006/table">
            <a:tbl>
              <a:tblPr firstRow="1" bandRow="1">
                <a:tableStyleId>{93296810-A885-4BE3-A3E7-6D5BEEA58F35}</a:tableStyleId>
              </a:tblPr>
              <a:tblGrid>
                <a:gridCol w="5718416">
                  <a:extLst>
                    <a:ext uri="{9D8B030D-6E8A-4147-A177-3AD203B41FA5}">
                      <a16:colId xmlns:a16="http://schemas.microsoft.com/office/drawing/2014/main" val="3158726434"/>
                    </a:ext>
                  </a:extLst>
                </a:gridCol>
                <a:gridCol w="9411517">
                  <a:extLst>
                    <a:ext uri="{9D8B030D-6E8A-4147-A177-3AD203B41FA5}">
                      <a16:colId xmlns:a16="http://schemas.microsoft.com/office/drawing/2014/main" val="4192067989"/>
                    </a:ext>
                  </a:extLst>
                </a:gridCol>
                <a:gridCol w="2362200">
                  <a:extLst>
                    <a:ext uri="{9D8B030D-6E8A-4147-A177-3AD203B41FA5}">
                      <a16:colId xmlns:a16="http://schemas.microsoft.com/office/drawing/2014/main" val="3469246033"/>
                    </a:ext>
                  </a:extLst>
                </a:gridCol>
              </a:tblGrid>
              <a:tr h="337457">
                <a:tc>
                  <a:txBody>
                    <a:bodyPr/>
                    <a:lstStyle/>
                    <a:p>
                      <a:r>
                        <a:rPr lang="en-GB" sz="2400" b="1" dirty="0"/>
                        <a:t>Provider </a:t>
                      </a:r>
                    </a:p>
                  </a:txBody>
                  <a:tcPr/>
                </a:tc>
                <a:tc>
                  <a:txBody>
                    <a:bodyPr/>
                    <a:lstStyle/>
                    <a:p>
                      <a:r>
                        <a:rPr lang="en-GB" sz="2400" b="1" dirty="0"/>
                        <a:t>Service </a:t>
                      </a:r>
                    </a:p>
                  </a:txBody>
                  <a:tcPr/>
                </a:tc>
                <a:tc>
                  <a:txBody>
                    <a:bodyPr/>
                    <a:lstStyle/>
                    <a:p>
                      <a:r>
                        <a:rPr lang="en-GB" sz="2400" b="1" dirty="0"/>
                        <a:t>Continuation / New </a:t>
                      </a:r>
                    </a:p>
                  </a:txBody>
                  <a:tcPr/>
                </a:tc>
                <a:extLst>
                  <a:ext uri="{0D108BD9-81ED-4DB2-BD59-A6C34878D82A}">
                    <a16:rowId xmlns:a16="http://schemas.microsoft.com/office/drawing/2014/main" val="2672990433"/>
                  </a:ext>
                </a:extLst>
              </a:tr>
              <a:tr h="337457">
                <a:tc>
                  <a:txBody>
                    <a:bodyPr/>
                    <a:lstStyle/>
                    <a:p>
                      <a:r>
                        <a:rPr lang="en-GB" sz="2400" b="1" dirty="0"/>
                        <a:t>Rees Foundation </a:t>
                      </a:r>
                    </a:p>
                  </a:txBody>
                  <a:tcPr/>
                </a:tc>
                <a:tc>
                  <a:txBody>
                    <a:bodyPr/>
                    <a:lstStyle/>
                    <a:p>
                      <a:r>
                        <a:rPr lang="en-GB" sz="2400" b="1" dirty="0"/>
                        <a:t>Care Experienced Parent Support - Rees Foundation 1-1 &amp; group support / programmes / activities for care experienced parents </a:t>
                      </a:r>
                    </a:p>
                  </a:txBody>
                  <a:tcPr/>
                </a:tc>
                <a:tc>
                  <a:txBody>
                    <a:bodyPr/>
                    <a:lstStyle/>
                    <a:p>
                      <a:r>
                        <a:rPr lang="en-GB" sz="2400" b="1" dirty="0"/>
                        <a:t>Continuation </a:t>
                      </a:r>
                    </a:p>
                  </a:txBody>
                  <a:tcPr/>
                </a:tc>
                <a:extLst>
                  <a:ext uri="{0D108BD9-81ED-4DB2-BD59-A6C34878D82A}">
                    <a16:rowId xmlns:a16="http://schemas.microsoft.com/office/drawing/2014/main" val="2428386552"/>
                  </a:ext>
                </a:extLst>
              </a:tr>
              <a:tr h="337457">
                <a:tc>
                  <a:txBody>
                    <a:bodyPr/>
                    <a:lstStyle/>
                    <a:p>
                      <a:r>
                        <a:rPr lang="en-GB" sz="2400" b="1" dirty="0"/>
                        <a:t>Approachable Parenting </a:t>
                      </a:r>
                    </a:p>
                  </a:txBody>
                  <a:tcPr/>
                </a:tc>
                <a:tc>
                  <a:txBody>
                    <a:bodyPr/>
                    <a:lstStyle/>
                    <a:p>
                      <a:r>
                        <a:rPr lang="en-GB" sz="2400" b="1" dirty="0"/>
                        <a:t> The Rahma Project Chit, Chat, Chai – well being workshops </a:t>
                      </a:r>
                    </a:p>
                  </a:txBody>
                  <a:tcPr/>
                </a:tc>
                <a:tc>
                  <a:txBody>
                    <a:bodyPr/>
                    <a:lstStyle/>
                    <a:p>
                      <a:r>
                        <a:rPr lang="en-GB" sz="2400" b="1" dirty="0"/>
                        <a:t>Continuation </a:t>
                      </a:r>
                    </a:p>
                  </a:txBody>
                  <a:tcPr/>
                </a:tc>
                <a:extLst>
                  <a:ext uri="{0D108BD9-81ED-4DB2-BD59-A6C34878D82A}">
                    <a16:rowId xmlns:a16="http://schemas.microsoft.com/office/drawing/2014/main" val="178730820"/>
                  </a:ext>
                </a:extLst>
              </a:tr>
              <a:tr h="337457">
                <a:tc>
                  <a:txBody>
                    <a:bodyPr/>
                    <a:lstStyle/>
                    <a:p>
                      <a:r>
                        <a:rPr lang="en-GB" sz="2400" b="1" dirty="0"/>
                        <a:t>BCT </a:t>
                      </a:r>
                    </a:p>
                  </a:txBody>
                  <a:tcPr/>
                </a:tc>
                <a:tc>
                  <a:txBody>
                    <a:bodyPr/>
                    <a:lstStyle/>
                    <a:p>
                      <a:r>
                        <a:rPr lang="en-GB" sz="2400" b="1" dirty="0"/>
                        <a:t>BCT Outreach Worker  - Care Experienced Parent support in the community including in Family Hubs </a:t>
                      </a:r>
                    </a:p>
                  </a:txBody>
                  <a:tcPr/>
                </a:tc>
                <a:tc>
                  <a:txBody>
                    <a:bodyPr/>
                    <a:lstStyle/>
                    <a:p>
                      <a:r>
                        <a:rPr lang="en-GB" sz="2400" b="1" dirty="0"/>
                        <a:t>Continuation </a:t>
                      </a:r>
                    </a:p>
                  </a:txBody>
                  <a:tcPr/>
                </a:tc>
                <a:extLst>
                  <a:ext uri="{0D108BD9-81ED-4DB2-BD59-A6C34878D82A}">
                    <a16:rowId xmlns:a16="http://schemas.microsoft.com/office/drawing/2014/main" val="1239389754"/>
                  </a:ext>
                </a:extLst>
              </a:tr>
              <a:tr h="337457">
                <a:tc>
                  <a:txBody>
                    <a:bodyPr/>
                    <a:lstStyle/>
                    <a:p>
                      <a:r>
                        <a:rPr lang="en-GB" sz="2400" b="1" dirty="0"/>
                        <a:t>Born to Bond </a:t>
                      </a:r>
                    </a:p>
                  </a:txBody>
                  <a:tcPr/>
                </a:tc>
                <a:tc>
                  <a:txBody>
                    <a:bodyPr/>
                    <a:lstStyle/>
                    <a:p>
                      <a:r>
                        <a:rPr lang="en-GB" sz="2400" b="1" dirty="0"/>
                        <a:t>Born to Bond Training - delivery of 2 day core training </a:t>
                      </a:r>
                    </a:p>
                  </a:txBody>
                  <a:tcPr/>
                </a:tc>
                <a:tc>
                  <a:txBody>
                    <a:bodyPr/>
                    <a:lstStyle/>
                    <a:p>
                      <a:r>
                        <a:rPr lang="en-GB" sz="2400" b="1" dirty="0"/>
                        <a:t>Continuation </a:t>
                      </a:r>
                    </a:p>
                  </a:txBody>
                  <a:tcPr/>
                </a:tc>
                <a:extLst>
                  <a:ext uri="{0D108BD9-81ED-4DB2-BD59-A6C34878D82A}">
                    <a16:rowId xmlns:a16="http://schemas.microsoft.com/office/drawing/2014/main" val="477496823"/>
                  </a:ext>
                </a:extLst>
              </a:tr>
              <a:tr h="337457">
                <a:tc>
                  <a:txBody>
                    <a:bodyPr/>
                    <a:lstStyle/>
                    <a:p>
                      <a:r>
                        <a:rPr lang="en-GB" sz="2400" b="1" dirty="0"/>
                        <a:t>Birmingham Women's Hospital - FTB </a:t>
                      </a:r>
                    </a:p>
                  </a:txBody>
                  <a:tcPr/>
                </a:tc>
                <a:tc>
                  <a:txBody>
                    <a:bodyPr/>
                    <a:lstStyle/>
                    <a:p>
                      <a:r>
                        <a:rPr lang="en-GB" sz="2400" b="1" dirty="0"/>
                        <a:t>Training and Workforce co-ordinator - Training co-ordination and consolidation support </a:t>
                      </a:r>
                    </a:p>
                  </a:txBody>
                  <a:tcPr/>
                </a:tc>
                <a:tc>
                  <a:txBody>
                    <a:bodyPr/>
                    <a:lstStyle/>
                    <a:p>
                      <a:r>
                        <a:rPr lang="en-GB" sz="2400" b="1" dirty="0"/>
                        <a:t>Continuation </a:t>
                      </a:r>
                    </a:p>
                  </a:txBody>
                  <a:tcPr/>
                </a:tc>
                <a:extLst>
                  <a:ext uri="{0D108BD9-81ED-4DB2-BD59-A6C34878D82A}">
                    <a16:rowId xmlns:a16="http://schemas.microsoft.com/office/drawing/2014/main" val="1626097928"/>
                  </a:ext>
                </a:extLst>
              </a:tr>
              <a:tr h="337457">
                <a:tc>
                  <a:txBody>
                    <a:bodyPr/>
                    <a:lstStyle/>
                    <a:p>
                      <a:r>
                        <a:rPr lang="en-GB" sz="2400" b="1" dirty="0"/>
                        <a:t>Birmingham Women's Hospital - FTB </a:t>
                      </a:r>
                    </a:p>
                  </a:txBody>
                  <a:tcPr/>
                </a:tc>
                <a:tc>
                  <a:txBody>
                    <a:bodyPr/>
                    <a:lstStyle/>
                    <a:p>
                      <a:r>
                        <a:rPr lang="en-GB" sz="2400" b="1" dirty="0"/>
                        <a:t>Clinical Supervision - to support training consolidation and delivery for P&amp;P workforce</a:t>
                      </a:r>
                    </a:p>
                  </a:txBody>
                  <a:tcPr/>
                </a:tc>
                <a:tc>
                  <a:txBody>
                    <a:bodyPr/>
                    <a:lstStyle/>
                    <a:p>
                      <a:r>
                        <a:rPr lang="en-GB" sz="2400" b="1" dirty="0"/>
                        <a:t>New </a:t>
                      </a:r>
                    </a:p>
                  </a:txBody>
                  <a:tcPr/>
                </a:tc>
                <a:extLst>
                  <a:ext uri="{0D108BD9-81ED-4DB2-BD59-A6C34878D82A}">
                    <a16:rowId xmlns:a16="http://schemas.microsoft.com/office/drawing/2014/main" val="1063476325"/>
                  </a:ext>
                </a:extLst>
              </a:tr>
              <a:tr h="337457">
                <a:tc>
                  <a:txBody>
                    <a:bodyPr/>
                    <a:lstStyle/>
                    <a:p>
                      <a:r>
                        <a:rPr lang="en-GB" sz="2400" b="1" dirty="0"/>
                        <a:t>Birmingham Women's Hospital - FTB </a:t>
                      </a:r>
                    </a:p>
                  </a:txBody>
                  <a:tcPr/>
                </a:tc>
                <a:tc>
                  <a:txBody>
                    <a:bodyPr/>
                    <a:lstStyle/>
                    <a:p>
                      <a:r>
                        <a:rPr lang="en-GB" sz="2400" b="1" dirty="0"/>
                        <a:t>WIFWU training - Warwick Infant &amp; Well - Being Unit) - offer PIIOS and IMHOL training x 8 practitioners </a:t>
                      </a:r>
                    </a:p>
                  </a:txBody>
                  <a:tcPr/>
                </a:tc>
                <a:tc>
                  <a:txBody>
                    <a:bodyPr/>
                    <a:lstStyle/>
                    <a:p>
                      <a:r>
                        <a:rPr lang="en-GB" sz="2400" b="1" dirty="0"/>
                        <a:t>New </a:t>
                      </a:r>
                    </a:p>
                  </a:txBody>
                  <a:tcPr/>
                </a:tc>
                <a:extLst>
                  <a:ext uri="{0D108BD9-81ED-4DB2-BD59-A6C34878D82A}">
                    <a16:rowId xmlns:a16="http://schemas.microsoft.com/office/drawing/2014/main" val="3496229777"/>
                  </a:ext>
                </a:extLst>
              </a:tr>
              <a:tr h="0">
                <a:tc>
                  <a:txBody>
                    <a:bodyPr/>
                    <a:lstStyle/>
                    <a:p>
                      <a:r>
                        <a:rPr lang="en-GB" sz="2400" b="1" dirty="0"/>
                        <a:t>Acacia </a:t>
                      </a:r>
                    </a:p>
                  </a:txBody>
                  <a:tcPr/>
                </a:tc>
                <a:tc>
                  <a:txBody>
                    <a:bodyPr/>
                    <a:lstStyle/>
                    <a:p>
                      <a:r>
                        <a:rPr lang="en-GB" sz="2400" b="1" dirty="0"/>
                        <a:t>Acacia Dad Peer Support Worker - Dad Peer Support Groups </a:t>
                      </a:r>
                    </a:p>
                  </a:txBody>
                  <a:tcPr/>
                </a:tc>
                <a:tc>
                  <a:txBody>
                    <a:bodyPr/>
                    <a:lstStyle/>
                    <a:p>
                      <a:r>
                        <a:rPr lang="en-GB" sz="2400" b="1" dirty="0"/>
                        <a:t>Continuation </a:t>
                      </a:r>
                    </a:p>
                  </a:txBody>
                  <a:tcPr/>
                </a:tc>
                <a:extLst>
                  <a:ext uri="{0D108BD9-81ED-4DB2-BD59-A6C34878D82A}">
                    <a16:rowId xmlns:a16="http://schemas.microsoft.com/office/drawing/2014/main" val="973282207"/>
                  </a:ext>
                </a:extLst>
              </a:tr>
              <a:tr h="0">
                <a:tc>
                  <a:txBody>
                    <a:bodyPr/>
                    <a:lstStyle/>
                    <a:p>
                      <a:r>
                        <a:rPr lang="en-GB" sz="2400" b="1" dirty="0"/>
                        <a:t>Maternity Engagement </a:t>
                      </a:r>
                    </a:p>
                  </a:txBody>
                  <a:tcPr/>
                </a:tc>
                <a:tc>
                  <a:txBody>
                    <a:bodyPr/>
                    <a:lstStyle/>
                    <a:p>
                      <a:pPr algn="l" fontAlgn="t"/>
                      <a:r>
                        <a:rPr lang="en-GB" sz="2400" b="1" i="0" u="none" strike="noStrike" dirty="0">
                          <a:solidFill>
                            <a:srgbClr val="000000"/>
                          </a:solidFill>
                          <a:effectLst/>
                          <a:latin typeface="+mj-lt"/>
                        </a:rPr>
                        <a:t>MEC Peer Support for black women in Ladywood and Perry Barr</a:t>
                      </a:r>
                    </a:p>
                  </a:txBody>
                  <a:tcPr marL="6350" marR="6350" marT="6350" marB="0"/>
                </a:tc>
                <a:tc>
                  <a:txBody>
                    <a:bodyPr/>
                    <a:lstStyle/>
                    <a:p>
                      <a:r>
                        <a:rPr lang="en-GB" sz="2400" b="1" dirty="0"/>
                        <a:t>Continuation </a:t>
                      </a:r>
                    </a:p>
                  </a:txBody>
                  <a:tcPr/>
                </a:tc>
                <a:extLst>
                  <a:ext uri="{0D108BD9-81ED-4DB2-BD59-A6C34878D82A}">
                    <a16:rowId xmlns:a16="http://schemas.microsoft.com/office/drawing/2014/main" val="945302319"/>
                  </a:ext>
                </a:extLst>
              </a:tr>
              <a:tr h="0">
                <a:tc>
                  <a:txBody>
                    <a:bodyPr/>
                    <a:lstStyle/>
                    <a:p>
                      <a:r>
                        <a:rPr lang="en-GB" sz="2400" b="1" dirty="0"/>
                        <a:t>Noah's Star </a:t>
                      </a:r>
                    </a:p>
                  </a:txBody>
                  <a:tcPr/>
                </a:tc>
                <a:tc>
                  <a:txBody>
                    <a:bodyPr/>
                    <a:lstStyle/>
                    <a:p>
                      <a:pPr algn="l" fontAlgn="t"/>
                      <a:r>
                        <a:rPr lang="en-GB" sz="2400" b="1" i="0" u="none" strike="noStrike" dirty="0">
                          <a:solidFill>
                            <a:srgbClr val="000000"/>
                          </a:solidFill>
                          <a:effectLst/>
                          <a:latin typeface="+mj-lt"/>
                        </a:rPr>
                        <a:t>Noah's Star - Peer support for parents with a premature / neo natal child and support to the siblings </a:t>
                      </a:r>
                    </a:p>
                  </a:txBody>
                  <a:tcPr marL="6350" marR="6350" marT="6350" marB="0"/>
                </a:tc>
                <a:tc>
                  <a:txBody>
                    <a:bodyPr/>
                    <a:lstStyle/>
                    <a:p>
                      <a:r>
                        <a:rPr lang="en-GB" sz="2400" b="1" dirty="0"/>
                        <a:t>Continuation </a:t>
                      </a:r>
                    </a:p>
                  </a:txBody>
                  <a:tcPr/>
                </a:tc>
                <a:extLst>
                  <a:ext uri="{0D108BD9-81ED-4DB2-BD59-A6C34878D82A}">
                    <a16:rowId xmlns:a16="http://schemas.microsoft.com/office/drawing/2014/main" val="755891410"/>
                  </a:ext>
                </a:extLst>
              </a:tr>
            </a:tbl>
          </a:graphicData>
        </a:graphic>
      </p:graphicFrame>
    </p:spTree>
    <p:extLst>
      <p:ext uri="{BB962C8B-B14F-4D97-AF65-F5344CB8AC3E}">
        <p14:creationId xmlns:p14="http://schemas.microsoft.com/office/powerpoint/2010/main" val="93180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0DB47-E135-1D94-A053-8F611B631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4ED244-B302-2036-48C5-37DB079000C2}"/>
              </a:ext>
            </a:extLst>
          </p:cNvPr>
          <p:cNvSpPr>
            <a:spLocks noGrp="1"/>
          </p:cNvSpPr>
          <p:nvPr>
            <p:ph type="title"/>
          </p:nvPr>
        </p:nvSpPr>
        <p:spPr>
          <a:xfrm>
            <a:off x="491067" y="259080"/>
            <a:ext cx="13868400" cy="1143000"/>
          </a:xfrm>
        </p:spPr>
        <p:txBody>
          <a:bodyPr>
            <a:normAutofit fontScale="90000"/>
          </a:bodyPr>
          <a:lstStyle/>
          <a:p>
            <a:pPr algn="l"/>
            <a:r>
              <a:rPr lang="en-GB" b="1" dirty="0"/>
              <a:t>Funded Offer 2025 – 2026 Perinatal Mental Health continued  </a:t>
            </a:r>
          </a:p>
        </p:txBody>
      </p:sp>
      <p:graphicFrame>
        <p:nvGraphicFramePr>
          <p:cNvPr id="5" name="Table 4">
            <a:extLst>
              <a:ext uri="{FF2B5EF4-FFF2-40B4-BE49-F238E27FC236}">
                <a16:creationId xmlns:a16="http://schemas.microsoft.com/office/drawing/2014/main" id="{74739736-F576-C11C-5B3E-0B9937703B21}"/>
              </a:ext>
            </a:extLst>
          </p:cNvPr>
          <p:cNvGraphicFramePr>
            <a:graphicFrameLocks noGrp="1"/>
          </p:cNvGraphicFramePr>
          <p:nvPr>
            <p:extLst>
              <p:ext uri="{D42A27DB-BD31-4B8C-83A1-F6EECF244321}">
                <p14:modId xmlns:p14="http://schemas.microsoft.com/office/powerpoint/2010/main" val="1937712872"/>
              </p:ext>
            </p:extLst>
          </p:nvPr>
        </p:nvGraphicFramePr>
        <p:xfrm>
          <a:off x="491067" y="1348740"/>
          <a:ext cx="17144999" cy="4859020"/>
        </p:xfrm>
        <a:graphic>
          <a:graphicData uri="http://schemas.openxmlformats.org/drawingml/2006/table">
            <a:tbl>
              <a:tblPr firstRow="1" bandRow="1">
                <a:tableStyleId>{93296810-A885-4BE3-A3E7-6D5BEEA58F35}</a:tableStyleId>
              </a:tblPr>
              <a:tblGrid>
                <a:gridCol w="4766733">
                  <a:extLst>
                    <a:ext uri="{9D8B030D-6E8A-4147-A177-3AD203B41FA5}">
                      <a16:colId xmlns:a16="http://schemas.microsoft.com/office/drawing/2014/main" val="3158726434"/>
                    </a:ext>
                  </a:extLst>
                </a:gridCol>
                <a:gridCol w="9448800">
                  <a:extLst>
                    <a:ext uri="{9D8B030D-6E8A-4147-A177-3AD203B41FA5}">
                      <a16:colId xmlns:a16="http://schemas.microsoft.com/office/drawing/2014/main" val="4192067989"/>
                    </a:ext>
                  </a:extLst>
                </a:gridCol>
                <a:gridCol w="2929466">
                  <a:extLst>
                    <a:ext uri="{9D8B030D-6E8A-4147-A177-3AD203B41FA5}">
                      <a16:colId xmlns:a16="http://schemas.microsoft.com/office/drawing/2014/main" val="3469246033"/>
                    </a:ext>
                  </a:extLst>
                </a:gridCol>
              </a:tblGrid>
              <a:tr h="337457">
                <a:tc>
                  <a:txBody>
                    <a:bodyPr/>
                    <a:lstStyle/>
                    <a:p>
                      <a:r>
                        <a:rPr lang="en-GB" sz="2400" b="1" dirty="0"/>
                        <a:t>Provider </a:t>
                      </a:r>
                    </a:p>
                  </a:txBody>
                  <a:tcPr/>
                </a:tc>
                <a:tc>
                  <a:txBody>
                    <a:bodyPr/>
                    <a:lstStyle/>
                    <a:p>
                      <a:r>
                        <a:rPr lang="en-GB" sz="2400" b="1" dirty="0"/>
                        <a:t>Service </a:t>
                      </a:r>
                    </a:p>
                  </a:txBody>
                  <a:tcPr/>
                </a:tc>
                <a:tc>
                  <a:txBody>
                    <a:bodyPr/>
                    <a:lstStyle/>
                    <a:p>
                      <a:r>
                        <a:rPr lang="en-GB" sz="2400" b="1" dirty="0"/>
                        <a:t>Continuation / New </a:t>
                      </a:r>
                    </a:p>
                  </a:txBody>
                  <a:tcPr/>
                </a:tc>
                <a:extLst>
                  <a:ext uri="{0D108BD9-81ED-4DB2-BD59-A6C34878D82A}">
                    <a16:rowId xmlns:a16="http://schemas.microsoft.com/office/drawing/2014/main" val="2672990433"/>
                  </a:ext>
                </a:extLst>
              </a:tr>
              <a:tr h="337457">
                <a:tc>
                  <a:txBody>
                    <a:bodyPr/>
                    <a:lstStyle/>
                    <a:p>
                      <a:r>
                        <a:rPr lang="en-GB" sz="2400" b="1" dirty="0"/>
                        <a:t>Birmingham Women's Hospital - FTB </a:t>
                      </a:r>
                    </a:p>
                  </a:txBody>
                  <a:tcPr/>
                </a:tc>
                <a:tc>
                  <a:txBody>
                    <a:bodyPr/>
                    <a:lstStyle/>
                    <a:p>
                      <a:pPr algn="l" fontAlgn="t"/>
                      <a:r>
                        <a:rPr lang="en-GB" sz="2400" b="1" i="0" u="none" strike="noStrike" dirty="0">
                          <a:solidFill>
                            <a:srgbClr val="000000"/>
                          </a:solidFill>
                          <a:effectLst/>
                          <a:latin typeface="+mj-lt"/>
                        </a:rPr>
                        <a:t>PAIRS - continuation of PAIRS Perinatal Offer </a:t>
                      </a:r>
                    </a:p>
                  </a:txBody>
                  <a:tcPr marL="6350" marR="6350" marT="6350" marB="0"/>
                </a:tc>
                <a:tc>
                  <a:txBody>
                    <a:bodyPr/>
                    <a:lstStyle/>
                    <a:p>
                      <a:r>
                        <a:rPr lang="en-GB" sz="2400" b="1" dirty="0"/>
                        <a:t>Continuation </a:t>
                      </a:r>
                    </a:p>
                  </a:txBody>
                  <a:tcPr/>
                </a:tc>
                <a:extLst>
                  <a:ext uri="{0D108BD9-81ED-4DB2-BD59-A6C34878D82A}">
                    <a16:rowId xmlns:a16="http://schemas.microsoft.com/office/drawing/2014/main" val="477496823"/>
                  </a:ext>
                </a:extLst>
              </a:tr>
              <a:tr h="337457">
                <a:tc>
                  <a:txBody>
                    <a:bodyPr/>
                    <a:lstStyle/>
                    <a:p>
                      <a:r>
                        <a:rPr lang="en-GB" sz="2400" b="1" dirty="0"/>
                        <a:t>Compassionate Minds </a:t>
                      </a:r>
                    </a:p>
                  </a:txBody>
                  <a:tcPr/>
                </a:tc>
                <a:tc>
                  <a:txBody>
                    <a:bodyPr/>
                    <a:lstStyle/>
                    <a:p>
                      <a:pPr algn="l" fontAlgn="t"/>
                      <a:r>
                        <a:rPr lang="en-GB" sz="2400" b="1" i="0" u="none" strike="noStrike" dirty="0">
                          <a:solidFill>
                            <a:srgbClr val="000000"/>
                          </a:solidFill>
                          <a:effectLst/>
                          <a:latin typeface="+mj-lt"/>
                        </a:rPr>
                        <a:t>Compassionate Minds training - additional cohorts planned </a:t>
                      </a:r>
                    </a:p>
                  </a:txBody>
                  <a:tcPr marL="6350" marR="6350" marT="6350" marB="0"/>
                </a:tc>
                <a:tc>
                  <a:txBody>
                    <a:bodyPr/>
                    <a:lstStyle/>
                    <a:p>
                      <a:r>
                        <a:rPr lang="en-GB" sz="2400" b="1" dirty="0"/>
                        <a:t>Continuation </a:t>
                      </a:r>
                    </a:p>
                  </a:txBody>
                  <a:tcPr/>
                </a:tc>
                <a:extLst>
                  <a:ext uri="{0D108BD9-81ED-4DB2-BD59-A6C34878D82A}">
                    <a16:rowId xmlns:a16="http://schemas.microsoft.com/office/drawing/2014/main" val="1626097928"/>
                  </a:ext>
                </a:extLst>
              </a:tr>
              <a:tr h="337457">
                <a:tc>
                  <a:txBody>
                    <a:bodyPr/>
                    <a:lstStyle/>
                    <a:p>
                      <a:r>
                        <a:rPr lang="en-GB" sz="2400" b="1" dirty="0"/>
                        <a:t>Birmingham Women's Hospital – LMNS</a:t>
                      </a:r>
                    </a:p>
                  </a:txBody>
                  <a:tcPr/>
                </a:tc>
                <a:tc>
                  <a:txBody>
                    <a:bodyPr/>
                    <a:lstStyle/>
                    <a:p>
                      <a:pPr algn="l" fontAlgn="t"/>
                      <a:r>
                        <a:rPr lang="en-GB" sz="2400" b="1" i="0" u="none" strike="noStrike" dirty="0">
                          <a:solidFill>
                            <a:srgbClr val="000000"/>
                          </a:solidFill>
                          <a:effectLst/>
                          <a:latin typeface="+mj-lt"/>
                        </a:rPr>
                        <a:t>Maternity Navigators - to ensure ongoing personalised support to pregnant women and families who experience inequalities and language barriers – this offer is city wide </a:t>
                      </a:r>
                    </a:p>
                  </a:txBody>
                  <a:tcPr marL="6350" marR="6350" marT="6350" marB="0"/>
                </a:tc>
                <a:tc>
                  <a:txBody>
                    <a:bodyPr/>
                    <a:lstStyle/>
                    <a:p>
                      <a:r>
                        <a:rPr lang="en-GB" sz="2400" b="1" dirty="0"/>
                        <a:t>Continuation </a:t>
                      </a:r>
                    </a:p>
                  </a:txBody>
                  <a:tcPr/>
                </a:tc>
                <a:extLst>
                  <a:ext uri="{0D108BD9-81ED-4DB2-BD59-A6C34878D82A}">
                    <a16:rowId xmlns:a16="http://schemas.microsoft.com/office/drawing/2014/main" val="1063476325"/>
                  </a:ext>
                </a:extLst>
              </a:tr>
              <a:tr h="337457">
                <a:tc>
                  <a:txBody>
                    <a:bodyPr/>
                    <a:lstStyle/>
                    <a:p>
                      <a:pPr algn="l" fontAlgn="t"/>
                      <a:r>
                        <a:rPr lang="en-GB" sz="2400" b="1" i="0" u="none" strike="noStrike" dirty="0">
                          <a:solidFill>
                            <a:srgbClr val="000000"/>
                          </a:solidFill>
                          <a:effectLst/>
                          <a:latin typeface="+mj-lt"/>
                        </a:rPr>
                        <a:t>Training provider - BCHC </a:t>
                      </a:r>
                    </a:p>
                  </a:txBody>
                  <a:tcPr marL="6350" marR="6350" marT="6350" marB="0"/>
                </a:tc>
                <a:tc>
                  <a:txBody>
                    <a:bodyPr/>
                    <a:lstStyle/>
                    <a:p>
                      <a:pPr algn="l" fontAlgn="t"/>
                      <a:r>
                        <a:rPr lang="en-GB" sz="2400" b="1" i="0" u="none" strike="noStrike" dirty="0">
                          <a:solidFill>
                            <a:srgbClr val="000000"/>
                          </a:solidFill>
                          <a:effectLst/>
                          <a:latin typeface="+mj-lt"/>
                        </a:rPr>
                        <a:t>Restorative Supervision - for HV's </a:t>
                      </a:r>
                    </a:p>
                  </a:txBody>
                  <a:tcPr marL="6350" marR="6350" marT="6350" marB="0"/>
                </a:tc>
                <a:tc>
                  <a:txBody>
                    <a:bodyPr/>
                    <a:lstStyle/>
                    <a:p>
                      <a:r>
                        <a:rPr lang="en-GB" sz="2400" b="1" dirty="0"/>
                        <a:t>Continuation </a:t>
                      </a:r>
                    </a:p>
                  </a:txBody>
                  <a:tcPr/>
                </a:tc>
                <a:extLst>
                  <a:ext uri="{0D108BD9-81ED-4DB2-BD59-A6C34878D82A}">
                    <a16:rowId xmlns:a16="http://schemas.microsoft.com/office/drawing/2014/main" val="3496229777"/>
                  </a:ext>
                </a:extLst>
              </a:tr>
              <a:tr h="337457">
                <a:tc>
                  <a:txBody>
                    <a:bodyPr/>
                    <a:lstStyle/>
                    <a:p>
                      <a:pPr algn="l" fontAlgn="t"/>
                      <a:r>
                        <a:rPr lang="en-GB" sz="2400" b="1" i="0" u="none" strike="noStrike">
                          <a:solidFill>
                            <a:srgbClr val="000000"/>
                          </a:solidFill>
                          <a:effectLst/>
                          <a:latin typeface="+mj-lt"/>
                        </a:rPr>
                        <a:t>Birmingham Womens Hosptial - FTB </a:t>
                      </a:r>
                    </a:p>
                  </a:txBody>
                  <a:tcPr marL="6350" marR="6350" marT="6350" marB="0"/>
                </a:tc>
                <a:tc>
                  <a:txBody>
                    <a:bodyPr/>
                    <a:lstStyle/>
                    <a:p>
                      <a:pPr algn="l" fontAlgn="t"/>
                      <a:r>
                        <a:rPr lang="en-GB" sz="2400" b="1" i="0" u="none" strike="noStrike" dirty="0">
                          <a:solidFill>
                            <a:srgbClr val="000000"/>
                          </a:solidFill>
                          <a:effectLst/>
                          <a:latin typeface="+mj-lt"/>
                        </a:rPr>
                        <a:t>Subject Matter consultancy support - P&amp;P workstream leadership SME / Assistant </a:t>
                      </a:r>
                    </a:p>
                  </a:txBody>
                  <a:tcPr marL="6350" marR="6350" marT="6350" marB="0"/>
                </a:tc>
                <a:tc>
                  <a:txBody>
                    <a:bodyPr/>
                    <a:lstStyle/>
                    <a:p>
                      <a:r>
                        <a:rPr lang="en-GB" sz="2400" b="1" dirty="0"/>
                        <a:t>New - reinstating was stopped in Q1 24 </a:t>
                      </a:r>
                    </a:p>
                  </a:txBody>
                  <a:tcPr/>
                </a:tc>
                <a:extLst>
                  <a:ext uri="{0D108BD9-81ED-4DB2-BD59-A6C34878D82A}">
                    <a16:rowId xmlns:a16="http://schemas.microsoft.com/office/drawing/2014/main" val="63628049"/>
                  </a:ext>
                </a:extLst>
              </a:tr>
              <a:tr h="337457">
                <a:tc>
                  <a:txBody>
                    <a:bodyPr/>
                    <a:lstStyle/>
                    <a:p>
                      <a:pPr algn="l" fontAlgn="t"/>
                      <a:r>
                        <a:rPr lang="en-GB" sz="2400" b="1" i="0" u="none" strike="noStrike" dirty="0">
                          <a:solidFill>
                            <a:srgbClr val="000000"/>
                          </a:solidFill>
                          <a:effectLst/>
                          <a:latin typeface="+mj-lt"/>
                        </a:rPr>
                        <a:t>Birmingham Women's Hospital - FTB / Parent Infant Foundations </a:t>
                      </a:r>
                    </a:p>
                  </a:txBody>
                  <a:tcPr marL="6350" marR="6350" marT="6350" marB="0"/>
                </a:tc>
                <a:tc>
                  <a:txBody>
                    <a:bodyPr/>
                    <a:lstStyle/>
                    <a:p>
                      <a:pPr algn="l" fontAlgn="t"/>
                      <a:r>
                        <a:rPr lang="en-GB" sz="2400" b="1" i="0" u="none" strike="noStrike" dirty="0">
                          <a:solidFill>
                            <a:srgbClr val="000000"/>
                          </a:solidFill>
                          <a:effectLst/>
                          <a:latin typeface="+mj-lt"/>
                        </a:rPr>
                        <a:t>PAIR Strategy</a:t>
                      </a:r>
                    </a:p>
                  </a:txBody>
                  <a:tcPr marL="6350" marR="6350" marT="6350" marB="0"/>
                </a:tc>
                <a:tc>
                  <a:txBody>
                    <a:bodyPr/>
                    <a:lstStyle/>
                    <a:p>
                      <a:r>
                        <a:rPr lang="en-GB" sz="2400" b="1" dirty="0"/>
                        <a:t>Continuation </a:t>
                      </a:r>
                    </a:p>
                  </a:txBody>
                  <a:tcPr/>
                </a:tc>
                <a:extLst>
                  <a:ext uri="{0D108BD9-81ED-4DB2-BD59-A6C34878D82A}">
                    <a16:rowId xmlns:a16="http://schemas.microsoft.com/office/drawing/2014/main" val="3867575603"/>
                  </a:ext>
                </a:extLst>
              </a:tr>
            </a:tbl>
          </a:graphicData>
        </a:graphic>
      </p:graphicFrame>
      <p:sp>
        <p:nvSpPr>
          <p:cNvPr id="3" name="TextBox 2">
            <a:extLst>
              <a:ext uri="{FF2B5EF4-FFF2-40B4-BE49-F238E27FC236}">
                <a16:creationId xmlns:a16="http://schemas.microsoft.com/office/drawing/2014/main" id="{BE781CC1-989E-B4F8-E136-24F9F218558D}"/>
              </a:ext>
            </a:extLst>
          </p:cNvPr>
          <p:cNvSpPr txBox="1"/>
          <p:nvPr/>
        </p:nvSpPr>
        <p:spPr>
          <a:xfrm>
            <a:off x="584199" y="6697255"/>
            <a:ext cx="16958733" cy="1200329"/>
          </a:xfrm>
          <a:prstGeom prst="rect">
            <a:avLst/>
          </a:prstGeom>
          <a:noFill/>
        </p:spPr>
        <p:txBody>
          <a:bodyPr wrap="square" rtlCol="0">
            <a:spAutoFit/>
          </a:bodyPr>
          <a:lstStyle/>
          <a:p>
            <a:pPr marL="342900" indent="-342900">
              <a:buFont typeface="Arial" panose="020B0604020202020204" pitchFamily="34" charset="0"/>
              <a:buChar char="•"/>
            </a:pPr>
            <a:r>
              <a:rPr lang="en-GB" sz="2400" b="1" dirty="0"/>
              <a:t>There is a balance of around 200K which is yet to be committed and will be subject to DFE approval</a:t>
            </a:r>
          </a:p>
          <a:p>
            <a:pPr marL="342900" indent="-342900">
              <a:buFont typeface="Arial" panose="020B0604020202020204" pitchFamily="34" charset="0"/>
              <a:buChar char="•"/>
            </a:pPr>
            <a:endParaRPr lang="en-GB" sz="2400" b="1" dirty="0"/>
          </a:p>
          <a:p>
            <a:pPr marL="342900" indent="-342900">
              <a:buFont typeface="Arial" panose="020B0604020202020204" pitchFamily="34" charset="0"/>
              <a:buChar char="•"/>
            </a:pPr>
            <a:r>
              <a:rPr lang="en-GB" sz="2400" b="1" dirty="0"/>
              <a:t>Work will continue to develop a BSOL Perinatal Mental Heath and Parent Infant Relationships Strategy and implementation of this </a:t>
            </a:r>
          </a:p>
        </p:txBody>
      </p:sp>
    </p:spTree>
    <p:extLst>
      <p:ext uri="{BB962C8B-B14F-4D97-AF65-F5344CB8AC3E}">
        <p14:creationId xmlns:p14="http://schemas.microsoft.com/office/powerpoint/2010/main" val="45225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54EB6-B864-FAE5-7EA4-ECBF1CC56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6A1E32-72EB-76E4-50DF-CFC6D4FDCF72}"/>
              </a:ext>
            </a:extLst>
          </p:cNvPr>
          <p:cNvSpPr>
            <a:spLocks noGrp="1"/>
          </p:cNvSpPr>
          <p:nvPr>
            <p:ph type="title"/>
          </p:nvPr>
        </p:nvSpPr>
        <p:spPr>
          <a:xfrm>
            <a:off x="491067" y="259080"/>
            <a:ext cx="13868400" cy="1143000"/>
          </a:xfrm>
        </p:spPr>
        <p:txBody>
          <a:bodyPr>
            <a:normAutofit/>
          </a:bodyPr>
          <a:lstStyle/>
          <a:p>
            <a:pPr algn="l"/>
            <a:r>
              <a:rPr lang="en-GB" b="1" dirty="0"/>
              <a:t>Funded Offer 2025 – 2026 Infant Feeding  </a:t>
            </a:r>
          </a:p>
        </p:txBody>
      </p:sp>
      <p:graphicFrame>
        <p:nvGraphicFramePr>
          <p:cNvPr id="5" name="Table 4">
            <a:extLst>
              <a:ext uri="{FF2B5EF4-FFF2-40B4-BE49-F238E27FC236}">
                <a16:creationId xmlns:a16="http://schemas.microsoft.com/office/drawing/2014/main" id="{C6942D10-2C0E-BFAA-D038-EF47A77D0FFA}"/>
              </a:ext>
            </a:extLst>
          </p:cNvPr>
          <p:cNvGraphicFramePr>
            <a:graphicFrameLocks noGrp="1"/>
          </p:cNvGraphicFramePr>
          <p:nvPr>
            <p:extLst>
              <p:ext uri="{D42A27DB-BD31-4B8C-83A1-F6EECF244321}">
                <p14:modId xmlns:p14="http://schemas.microsoft.com/office/powerpoint/2010/main" val="428457299"/>
              </p:ext>
            </p:extLst>
          </p:nvPr>
        </p:nvGraphicFramePr>
        <p:xfrm>
          <a:off x="491067" y="1348740"/>
          <a:ext cx="17144999" cy="4512310"/>
        </p:xfrm>
        <a:graphic>
          <a:graphicData uri="http://schemas.openxmlformats.org/drawingml/2006/table">
            <a:tbl>
              <a:tblPr firstRow="1" bandRow="1">
                <a:tableStyleId>{93296810-A885-4BE3-A3E7-6D5BEEA58F35}</a:tableStyleId>
              </a:tblPr>
              <a:tblGrid>
                <a:gridCol w="4385733">
                  <a:extLst>
                    <a:ext uri="{9D8B030D-6E8A-4147-A177-3AD203B41FA5}">
                      <a16:colId xmlns:a16="http://schemas.microsoft.com/office/drawing/2014/main" val="3158726434"/>
                    </a:ext>
                  </a:extLst>
                </a:gridCol>
                <a:gridCol w="10596834">
                  <a:extLst>
                    <a:ext uri="{9D8B030D-6E8A-4147-A177-3AD203B41FA5}">
                      <a16:colId xmlns:a16="http://schemas.microsoft.com/office/drawing/2014/main" val="4192067989"/>
                    </a:ext>
                  </a:extLst>
                </a:gridCol>
                <a:gridCol w="2162432">
                  <a:extLst>
                    <a:ext uri="{9D8B030D-6E8A-4147-A177-3AD203B41FA5}">
                      <a16:colId xmlns:a16="http://schemas.microsoft.com/office/drawing/2014/main" val="3469246033"/>
                    </a:ext>
                  </a:extLst>
                </a:gridCol>
              </a:tblGrid>
              <a:tr h="337457">
                <a:tc>
                  <a:txBody>
                    <a:bodyPr/>
                    <a:lstStyle/>
                    <a:p>
                      <a:r>
                        <a:rPr lang="en-GB" sz="2400" b="1" dirty="0">
                          <a:latin typeface="+mj-lt"/>
                        </a:rPr>
                        <a:t>Provider </a:t>
                      </a:r>
                    </a:p>
                  </a:txBody>
                  <a:tcPr/>
                </a:tc>
                <a:tc>
                  <a:txBody>
                    <a:bodyPr/>
                    <a:lstStyle/>
                    <a:p>
                      <a:r>
                        <a:rPr lang="en-GB" sz="2400" b="1" dirty="0">
                          <a:latin typeface="+mj-lt"/>
                        </a:rPr>
                        <a:t>Service </a:t>
                      </a:r>
                    </a:p>
                  </a:txBody>
                  <a:tcPr/>
                </a:tc>
                <a:tc>
                  <a:txBody>
                    <a:bodyPr/>
                    <a:lstStyle/>
                    <a:p>
                      <a:r>
                        <a:rPr lang="en-GB" sz="2400" b="1" dirty="0">
                          <a:latin typeface="+mj-lt"/>
                        </a:rPr>
                        <a:t>Continuation / New </a:t>
                      </a:r>
                    </a:p>
                  </a:txBody>
                  <a:tcPr/>
                </a:tc>
                <a:extLst>
                  <a:ext uri="{0D108BD9-81ED-4DB2-BD59-A6C34878D82A}">
                    <a16:rowId xmlns:a16="http://schemas.microsoft.com/office/drawing/2014/main" val="2672990433"/>
                  </a:ext>
                </a:extLst>
              </a:tr>
              <a:tr h="337457">
                <a:tc>
                  <a:txBody>
                    <a:bodyPr/>
                    <a:lstStyle/>
                    <a:p>
                      <a:r>
                        <a:rPr lang="en-GB" sz="2400" b="1" dirty="0">
                          <a:latin typeface="+mj-lt"/>
                        </a:rPr>
                        <a:t>Breastfeeding Network </a:t>
                      </a:r>
                    </a:p>
                  </a:txBody>
                  <a:tcPr/>
                </a:tc>
                <a:tc>
                  <a:txBody>
                    <a:bodyPr/>
                    <a:lstStyle/>
                    <a:p>
                      <a:pPr algn="l" fontAlgn="t"/>
                      <a:r>
                        <a:rPr lang="en-GB" sz="2400" b="1" i="0" u="none" strike="noStrike" dirty="0">
                          <a:solidFill>
                            <a:srgbClr val="000000"/>
                          </a:solidFill>
                          <a:effectLst/>
                          <a:latin typeface="+mj-lt"/>
                        </a:rPr>
                        <a:t>Breastfeeding Network Peer Support</a:t>
                      </a:r>
                    </a:p>
                    <a:p>
                      <a:pPr algn="l" fontAlgn="t"/>
                      <a:endParaRPr lang="en-GB" sz="2400" b="1" i="0" u="none" strike="noStrike" dirty="0">
                        <a:solidFill>
                          <a:srgbClr val="000000"/>
                        </a:solidFill>
                        <a:effectLst/>
                        <a:latin typeface="+mj-lt"/>
                      </a:endParaRPr>
                    </a:p>
                  </a:txBody>
                  <a:tcPr marL="6350" marR="6350" marT="6350" marB="0"/>
                </a:tc>
                <a:tc>
                  <a:txBody>
                    <a:bodyPr/>
                    <a:lstStyle/>
                    <a:p>
                      <a:r>
                        <a:rPr lang="en-GB" sz="2400" b="1" dirty="0">
                          <a:latin typeface="+mj-lt"/>
                        </a:rPr>
                        <a:t>Continuation </a:t>
                      </a:r>
                    </a:p>
                  </a:txBody>
                  <a:tcPr/>
                </a:tc>
                <a:extLst>
                  <a:ext uri="{0D108BD9-81ED-4DB2-BD59-A6C34878D82A}">
                    <a16:rowId xmlns:a16="http://schemas.microsoft.com/office/drawing/2014/main" val="2428386552"/>
                  </a:ext>
                </a:extLst>
              </a:tr>
              <a:tr h="337457">
                <a:tc>
                  <a:txBody>
                    <a:bodyPr/>
                    <a:lstStyle/>
                    <a:p>
                      <a:r>
                        <a:rPr lang="en-GB" sz="2400" b="1" dirty="0">
                          <a:latin typeface="+mj-lt"/>
                        </a:rPr>
                        <a:t>Maternity Hospitals </a:t>
                      </a:r>
                    </a:p>
                  </a:txBody>
                  <a:tcPr/>
                </a:tc>
                <a:tc>
                  <a:txBody>
                    <a:bodyPr/>
                    <a:lstStyle/>
                    <a:p>
                      <a:pPr algn="l" fontAlgn="t"/>
                      <a:r>
                        <a:rPr lang="en-GB" sz="2400" b="1" i="0" u="none" strike="noStrike" dirty="0">
                          <a:solidFill>
                            <a:srgbClr val="000000"/>
                          </a:solidFill>
                          <a:effectLst/>
                          <a:latin typeface="+mj-lt"/>
                        </a:rPr>
                        <a:t>Additional Infant Feeding staff on maternity wards</a:t>
                      </a:r>
                    </a:p>
                    <a:p>
                      <a:pPr algn="l" fontAlgn="t"/>
                      <a:endParaRPr lang="en-GB" sz="2400" b="1" i="0" u="none" strike="noStrike" dirty="0">
                        <a:solidFill>
                          <a:srgbClr val="000000"/>
                        </a:solidFill>
                        <a:effectLst/>
                        <a:latin typeface="+mj-lt"/>
                      </a:endParaRPr>
                    </a:p>
                  </a:txBody>
                  <a:tcPr marL="6350" marR="6350" marT="6350" marB="0"/>
                </a:tc>
                <a:tc>
                  <a:txBody>
                    <a:bodyPr/>
                    <a:lstStyle/>
                    <a:p>
                      <a:r>
                        <a:rPr lang="en-GB" sz="2400" b="1" dirty="0">
                          <a:latin typeface="+mj-lt"/>
                        </a:rPr>
                        <a:t>Continuation </a:t>
                      </a:r>
                    </a:p>
                  </a:txBody>
                  <a:tcPr/>
                </a:tc>
                <a:extLst>
                  <a:ext uri="{0D108BD9-81ED-4DB2-BD59-A6C34878D82A}">
                    <a16:rowId xmlns:a16="http://schemas.microsoft.com/office/drawing/2014/main" val="178730820"/>
                  </a:ext>
                </a:extLst>
              </a:tr>
              <a:tr h="337457">
                <a:tc>
                  <a:txBody>
                    <a:bodyPr/>
                    <a:lstStyle/>
                    <a:p>
                      <a:r>
                        <a:rPr lang="en-GB" sz="2400" b="1" dirty="0">
                          <a:latin typeface="+mj-lt"/>
                        </a:rPr>
                        <a:t>TBC</a:t>
                      </a:r>
                    </a:p>
                  </a:txBody>
                  <a:tcPr/>
                </a:tc>
                <a:tc>
                  <a:txBody>
                    <a:bodyPr/>
                    <a:lstStyle/>
                    <a:p>
                      <a:pPr algn="l" fontAlgn="t"/>
                      <a:r>
                        <a:rPr lang="en-GB" sz="2400" b="1" i="0" u="none" strike="noStrike" dirty="0">
                          <a:solidFill>
                            <a:srgbClr val="000000"/>
                          </a:solidFill>
                          <a:effectLst/>
                          <a:latin typeface="+mj-lt"/>
                        </a:rPr>
                        <a:t>Training on infant feeding pathways/support  for the wider system e.g. early help, social care</a:t>
                      </a:r>
                    </a:p>
                  </a:txBody>
                  <a:tcPr marL="6350" marR="6350" marT="6350" marB="0"/>
                </a:tc>
                <a:tc>
                  <a:txBody>
                    <a:bodyPr/>
                    <a:lstStyle/>
                    <a:p>
                      <a:r>
                        <a:rPr lang="en-GB" sz="2400" b="1" dirty="0">
                          <a:latin typeface="+mj-lt"/>
                        </a:rPr>
                        <a:t>New </a:t>
                      </a:r>
                    </a:p>
                  </a:txBody>
                  <a:tcPr/>
                </a:tc>
                <a:extLst>
                  <a:ext uri="{0D108BD9-81ED-4DB2-BD59-A6C34878D82A}">
                    <a16:rowId xmlns:a16="http://schemas.microsoft.com/office/drawing/2014/main" val="1239389754"/>
                  </a:ext>
                </a:extLst>
              </a:tr>
              <a:tr h="337457">
                <a:tc>
                  <a:txBody>
                    <a:bodyPr/>
                    <a:lstStyle/>
                    <a:p>
                      <a:r>
                        <a:rPr lang="en-GB" sz="2400" b="1" dirty="0">
                          <a:latin typeface="+mj-lt"/>
                        </a:rPr>
                        <a:t>TBC</a:t>
                      </a:r>
                    </a:p>
                  </a:txBody>
                  <a:tcPr/>
                </a:tc>
                <a:tc>
                  <a:txBody>
                    <a:bodyPr/>
                    <a:lstStyle/>
                    <a:p>
                      <a:pPr algn="l" fontAlgn="t"/>
                      <a:r>
                        <a:rPr lang="en-GB" sz="2400" b="1" i="0" u="none" strike="noStrike" dirty="0">
                          <a:solidFill>
                            <a:srgbClr val="000000"/>
                          </a:solidFill>
                          <a:effectLst/>
                          <a:latin typeface="+mj-lt"/>
                        </a:rPr>
                        <a:t>IF Resource Translation</a:t>
                      </a:r>
                    </a:p>
                    <a:p>
                      <a:pPr algn="l" fontAlgn="t"/>
                      <a:endParaRPr lang="en-GB" sz="2400" b="1" i="0" u="none" strike="noStrike" dirty="0">
                        <a:solidFill>
                          <a:srgbClr val="000000"/>
                        </a:solidFill>
                        <a:effectLst/>
                        <a:latin typeface="+mj-lt"/>
                      </a:endParaRPr>
                    </a:p>
                  </a:txBody>
                  <a:tcPr marL="6350" marR="6350" marT="6350" marB="0"/>
                </a:tc>
                <a:tc>
                  <a:txBody>
                    <a:bodyPr/>
                    <a:lstStyle/>
                    <a:p>
                      <a:r>
                        <a:rPr lang="en-GB" sz="2400" b="1" dirty="0">
                          <a:latin typeface="+mj-lt"/>
                        </a:rPr>
                        <a:t>New </a:t>
                      </a:r>
                    </a:p>
                  </a:txBody>
                  <a:tcPr/>
                </a:tc>
                <a:extLst>
                  <a:ext uri="{0D108BD9-81ED-4DB2-BD59-A6C34878D82A}">
                    <a16:rowId xmlns:a16="http://schemas.microsoft.com/office/drawing/2014/main" val="477496823"/>
                  </a:ext>
                </a:extLst>
              </a:tr>
              <a:tr h="337457">
                <a:tc>
                  <a:txBody>
                    <a:bodyPr/>
                    <a:lstStyle/>
                    <a:p>
                      <a:r>
                        <a:rPr lang="en-GB" sz="2400" b="1" dirty="0">
                          <a:latin typeface="+mj-lt"/>
                        </a:rPr>
                        <a:t>TBC </a:t>
                      </a:r>
                    </a:p>
                  </a:txBody>
                  <a:tcPr/>
                </a:tc>
                <a:tc>
                  <a:txBody>
                    <a:bodyPr/>
                    <a:lstStyle/>
                    <a:p>
                      <a:pPr algn="l" fontAlgn="t"/>
                      <a:r>
                        <a:rPr lang="en-GB" sz="2400" b="1" i="0" u="none" strike="noStrike" dirty="0">
                          <a:solidFill>
                            <a:srgbClr val="000000"/>
                          </a:solidFill>
                          <a:effectLst/>
                          <a:latin typeface="+mj-lt"/>
                        </a:rPr>
                        <a:t>Training and support (including policy development) for Breastfeeding friendly work places and businesses</a:t>
                      </a:r>
                    </a:p>
                  </a:txBody>
                  <a:tcPr marL="6350" marR="6350" marT="6350" marB="0"/>
                </a:tc>
                <a:tc>
                  <a:txBody>
                    <a:bodyPr/>
                    <a:lstStyle/>
                    <a:p>
                      <a:r>
                        <a:rPr lang="en-GB" sz="2400" b="1" dirty="0">
                          <a:latin typeface="+mj-lt"/>
                        </a:rPr>
                        <a:t>New </a:t>
                      </a:r>
                    </a:p>
                  </a:txBody>
                  <a:tcPr/>
                </a:tc>
                <a:extLst>
                  <a:ext uri="{0D108BD9-81ED-4DB2-BD59-A6C34878D82A}">
                    <a16:rowId xmlns:a16="http://schemas.microsoft.com/office/drawing/2014/main" val="1626097928"/>
                  </a:ext>
                </a:extLst>
              </a:tr>
            </a:tbl>
          </a:graphicData>
        </a:graphic>
      </p:graphicFrame>
      <p:sp>
        <p:nvSpPr>
          <p:cNvPr id="3" name="TextBox 2">
            <a:extLst>
              <a:ext uri="{FF2B5EF4-FFF2-40B4-BE49-F238E27FC236}">
                <a16:creationId xmlns:a16="http://schemas.microsoft.com/office/drawing/2014/main" id="{236F55FE-8EC6-2E29-2C0D-D1B958D0C717}"/>
              </a:ext>
            </a:extLst>
          </p:cNvPr>
          <p:cNvSpPr txBox="1"/>
          <p:nvPr/>
        </p:nvSpPr>
        <p:spPr>
          <a:xfrm>
            <a:off x="491067" y="6591300"/>
            <a:ext cx="17144999" cy="830997"/>
          </a:xfrm>
          <a:prstGeom prst="rect">
            <a:avLst/>
          </a:prstGeom>
          <a:noFill/>
        </p:spPr>
        <p:txBody>
          <a:bodyPr wrap="square" rtlCol="0">
            <a:spAutoFit/>
          </a:bodyPr>
          <a:lstStyle/>
          <a:p>
            <a:pPr marL="342900" indent="-342900">
              <a:buFont typeface="Arial" panose="020B0604020202020204" pitchFamily="34" charset="0"/>
              <a:buChar char="•"/>
            </a:pPr>
            <a:r>
              <a:rPr lang="en-GB" sz="2400" b="1" dirty="0"/>
              <a:t>Work will continue to implement the BSOL Infant Feeding Strategy that was devised following stakeholder engagement  in                      2024 – 2025   </a:t>
            </a:r>
          </a:p>
        </p:txBody>
      </p:sp>
    </p:spTree>
    <p:extLst>
      <p:ext uri="{BB962C8B-B14F-4D97-AF65-F5344CB8AC3E}">
        <p14:creationId xmlns:p14="http://schemas.microsoft.com/office/powerpoint/2010/main" val="148799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5D93-91F6-06CF-29A9-6DB96C625573}"/>
              </a:ext>
            </a:extLst>
          </p:cNvPr>
          <p:cNvSpPr>
            <a:spLocks noGrp="1"/>
          </p:cNvSpPr>
          <p:nvPr>
            <p:ph type="title"/>
          </p:nvPr>
        </p:nvSpPr>
        <p:spPr>
          <a:xfrm>
            <a:off x="239754" y="112841"/>
            <a:ext cx="8229600" cy="1143000"/>
          </a:xfrm>
        </p:spPr>
        <p:txBody>
          <a:bodyPr/>
          <a:lstStyle/>
          <a:p>
            <a:pPr algn="l"/>
            <a:r>
              <a:rPr lang="en-GB" b="1" dirty="0"/>
              <a:t>Digital Apps </a:t>
            </a:r>
          </a:p>
        </p:txBody>
      </p:sp>
      <p:pic>
        <p:nvPicPr>
          <p:cNvPr id="3" name="Picture 2">
            <a:extLst>
              <a:ext uri="{FF2B5EF4-FFF2-40B4-BE49-F238E27FC236}">
                <a16:creationId xmlns:a16="http://schemas.microsoft.com/office/drawing/2014/main" id="{3A476F22-6BC7-B54B-24DD-9016D2F34F4C}"/>
              </a:ext>
            </a:extLst>
          </p:cNvPr>
          <p:cNvPicPr>
            <a:picLocks noChangeAspect="1"/>
          </p:cNvPicPr>
          <p:nvPr/>
        </p:nvPicPr>
        <p:blipFill>
          <a:blip r:embed="rId3"/>
          <a:stretch>
            <a:fillRect/>
          </a:stretch>
        </p:blipFill>
        <p:spPr>
          <a:xfrm>
            <a:off x="429560" y="1186062"/>
            <a:ext cx="6123640" cy="1564875"/>
          </a:xfrm>
          <a:prstGeom prst="rect">
            <a:avLst/>
          </a:prstGeom>
        </p:spPr>
      </p:pic>
      <p:sp>
        <p:nvSpPr>
          <p:cNvPr id="4" name="TextBox 3">
            <a:extLst>
              <a:ext uri="{FF2B5EF4-FFF2-40B4-BE49-F238E27FC236}">
                <a16:creationId xmlns:a16="http://schemas.microsoft.com/office/drawing/2014/main" id="{34370313-B824-AA43-F883-6488B17E33D4}"/>
              </a:ext>
            </a:extLst>
          </p:cNvPr>
          <p:cNvSpPr txBox="1"/>
          <p:nvPr/>
        </p:nvSpPr>
        <p:spPr>
          <a:xfrm>
            <a:off x="6891866" y="1192647"/>
            <a:ext cx="10741513" cy="1569660"/>
          </a:xfrm>
          <a:prstGeom prst="rect">
            <a:avLst/>
          </a:prstGeom>
          <a:noFill/>
        </p:spPr>
        <p:txBody>
          <a:bodyPr wrap="square" rtlCol="0">
            <a:spAutoFit/>
          </a:bodyPr>
          <a:lstStyle/>
          <a:p>
            <a:r>
              <a:rPr lang="en-GB" sz="2400" b="1" dirty="0"/>
              <a:t>Birmingham Family Hubs have partnered with Essential Parent, to create an App containing a wide range of expert-led, evidence-based written and video content. The content starts with advice on getting pregnant and continues up to children aged 19 and can be accessed in 75 community languages </a:t>
            </a:r>
          </a:p>
        </p:txBody>
      </p:sp>
      <p:pic>
        <p:nvPicPr>
          <p:cNvPr id="5" name="Picture 4">
            <a:extLst>
              <a:ext uri="{FF2B5EF4-FFF2-40B4-BE49-F238E27FC236}">
                <a16:creationId xmlns:a16="http://schemas.microsoft.com/office/drawing/2014/main" id="{2F34BE3A-24DD-5024-2584-217C6DD43E64}"/>
              </a:ext>
            </a:extLst>
          </p:cNvPr>
          <p:cNvPicPr>
            <a:picLocks noChangeAspect="1"/>
          </p:cNvPicPr>
          <p:nvPr/>
        </p:nvPicPr>
        <p:blipFill>
          <a:blip r:embed="rId4"/>
          <a:stretch>
            <a:fillRect/>
          </a:stretch>
        </p:blipFill>
        <p:spPr>
          <a:xfrm>
            <a:off x="2209800" y="2991433"/>
            <a:ext cx="2670602" cy="1029984"/>
          </a:xfrm>
          <a:prstGeom prst="rect">
            <a:avLst/>
          </a:prstGeom>
        </p:spPr>
      </p:pic>
      <p:pic>
        <p:nvPicPr>
          <p:cNvPr id="6" name="Picture 5">
            <a:extLst>
              <a:ext uri="{FF2B5EF4-FFF2-40B4-BE49-F238E27FC236}">
                <a16:creationId xmlns:a16="http://schemas.microsoft.com/office/drawing/2014/main" id="{6AECE4E5-F6A9-B75E-4601-CA6BD92F6BF4}"/>
              </a:ext>
            </a:extLst>
          </p:cNvPr>
          <p:cNvPicPr>
            <a:picLocks noChangeAspect="1"/>
          </p:cNvPicPr>
          <p:nvPr/>
        </p:nvPicPr>
        <p:blipFill>
          <a:blip r:embed="rId5"/>
          <a:stretch>
            <a:fillRect/>
          </a:stretch>
        </p:blipFill>
        <p:spPr>
          <a:xfrm>
            <a:off x="1972540" y="4522026"/>
            <a:ext cx="3145121" cy="995955"/>
          </a:xfrm>
          <a:prstGeom prst="rect">
            <a:avLst/>
          </a:prstGeom>
        </p:spPr>
      </p:pic>
      <p:sp>
        <p:nvSpPr>
          <p:cNvPr id="8" name="TextBox 7">
            <a:extLst>
              <a:ext uri="{FF2B5EF4-FFF2-40B4-BE49-F238E27FC236}">
                <a16:creationId xmlns:a16="http://schemas.microsoft.com/office/drawing/2014/main" id="{A95801E7-E344-FDE9-70CE-3FB6A61192B6}"/>
              </a:ext>
            </a:extLst>
          </p:cNvPr>
          <p:cNvSpPr txBox="1"/>
          <p:nvPr/>
        </p:nvSpPr>
        <p:spPr>
          <a:xfrm>
            <a:off x="6891867" y="5627656"/>
            <a:ext cx="10741513" cy="1569660"/>
          </a:xfrm>
          <a:prstGeom prst="rect">
            <a:avLst/>
          </a:prstGeom>
          <a:noFill/>
        </p:spPr>
        <p:txBody>
          <a:bodyPr wrap="square">
            <a:spAutoFit/>
          </a:bodyPr>
          <a:lstStyle/>
          <a:p>
            <a:r>
              <a:rPr lang="en-GB" sz="2400" b="1" dirty="0">
                <a:latin typeface="+mj-lt"/>
              </a:rPr>
              <a:t>Baby Buddy is for parents, expectant parents &amp; care givers aiming to support with breastfeeding, mental health, and practical advice - up to a child’s 1st birthday Birmingham families can access personalised information about local services in the area. All you need to do is download Baby Buddy and enter your postcode! </a:t>
            </a:r>
          </a:p>
        </p:txBody>
      </p:sp>
      <p:pic>
        <p:nvPicPr>
          <p:cNvPr id="1026" name="Picture 2" descr="The Baby Buddy&amp;#160;App">
            <a:extLst>
              <a:ext uri="{FF2B5EF4-FFF2-40B4-BE49-F238E27FC236}">
                <a16:creationId xmlns:a16="http://schemas.microsoft.com/office/drawing/2014/main" id="{19301382-CEFE-1BF0-4A95-91D87CF60E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5582296"/>
            <a:ext cx="5193792" cy="1803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9F876ED-1AAE-44C9-05FE-F1761541BA6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7267" y="7947778"/>
            <a:ext cx="5985933" cy="18706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9DF7DF2-0D49-D364-9BAB-EBD8E8287CC8}"/>
              </a:ext>
            </a:extLst>
          </p:cNvPr>
          <p:cNvSpPr txBox="1"/>
          <p:nvPr/>
        </p:nvSpPr>
        <p:spPr>
          <a:xfrm>
            <a:off x="7048502" y="8632688"/>
            <a:ext cx="9372600" cy="461665"/>
          </a:xfrm>
          <a:prstGeom prst="rect">
            <a:avLst/>
          </a:prstGeom>
          <a:noFill/>
        </p:spPr>
        <p:txBody>
          <a:bodyPr wrap="square" rtlCol="0">
            <a:spAutoFit/>
          </a:bodyPr>
          <a:lstStyle/>
          <a:p>
            <a:r>
              <a:rPr lang="en-GB" sz="2400" b="1" dirty="0"/>
              <a:t>Dad Pad App is the essential guide for new dads</a:t>
            </a:r>
          </a:p>
        </p:txBody>
      </p:sp>
      <p:sp>
        <p:nvSpPr>
          <p:cNvPr id="10" name="AutoShape 6" descr="DadPad">
            <a:extLst>
              <a:ext uri="{FF2B5EF4-FFF2-40B4-BE49-F238E27FC236}">
                <a16:creationId xmlns:a16="http://schemas.microsoft.com/office/drawing/2014/main" id="{53D815BD-E5C8-852F-D8CA-FB178DCAFE3F}"/>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a:extLst>
              <a:ext uri="{FF2B5EF4-FFF2-40B4-BE49-F238E27FC236}">
                <a16:creationId xmlns:a16="http://schemas.microsoft.com/office/drawing/2014/main" id="{88E87264-5D1C-E6A9-6E2A-11B507B9ACFA}"/>
              </a:ext>
            </a:extLst>
          </p:cNvPr>
          <p:cNvSpPr txBox="1"/>
          <p:nvPr/>
        </p:nvSpPr>
        <p:spPr>
          <a:xfrm>
            <a:off x="6951133" y="4243520"/>
            <a:ext cx="10405533" cy="830997"/>
          </a:xfrm>
          <a:prstGeom prst="rect">
            <a:avLst/>
          </a:prstGeom>
          <a:noFill/>
        </p:spPr>
        <p:txBody>
          <a:bodyPr wrap="square" rtlCol="0">
            <a:spAutoFit/>
          </a:bodyPr>
          <a:lstStyle/>
          <a:p>
            <a:r>
              <a:rPr lang="en-GB" sz="2400" b="1" dirty="0"/>
              <a:t>Easy </a:t>
            </a:r>
            <a:r>
              <a:rPr lang="en-GB" sz="2400" b="1" dirty="0" err="1"/>
              <a:t>Peasy</a:t>
            </a:r>
            <a:r>
              <a:rPr lang="en-GB" sz="2400" b="1" dirty="0"/>
              <a:t> tips is full of advice, and activities for parents and carers of birth to 5-year-olds</a:t>
            </a:r>
          </a:p>
        </p:txBody>
      </p:sp>
      <p:sp>
        <p:nvSpPr>
          <p:cNvPr id="13" name="TextBox 12">
            <a:extLst>
              <a:ext uri="{FF2B5EF4-FFF2-40B4-BE49-F238E27FC236}">
                <a16:creationId xmlns:a16="http://schemas.microsoft.com/office/drawing/2014/main" id="{56DDC462-69DD-CFD6-D579-339B33C22024}"/>
              </a:ext>
            </a:extLst>
          </p:cNvPr>
          <p:cNvSpPr txBox="1"/>
          <p:nvPr/>
        </p:nvSpPr>
        <p:spPr>
          <a:xfrm>
            <a:off x="6951133" y="3094063"/>
            <a:ext cx="10405533" cy="830997"/>
          </a:xfrm>
          <a:prstGeom prst="rect">
            <a:avLst/>
          </a:prstGeom>
          <a:noFill/>
        </p:spPr>
        <p:txBody>
          <a:bodyPr wrap="square" rtlCol="0">
            <a:spAutoFit/>
          </a:bodyPr>
          <a:lstStyle/>
          <a:p>
            <a:r>
              <a:rPr lang="en-GB" sz="2400" b="1" dirty="0"/>
              <a:t>50 Things To Do is a menu of fun and educational activities for parents and carers to do with their children before they are five.</a:t>
            </a:r>
          </a:p>
        </p:txBody>
      </p:sp>
    </p:spTree>
    <p:extLst>
      <p:ext uri="{BB962C8B-B14F-4D97-AF65-F5344CB8AC3E}">
        <p14:creationId xmlns:p14="http://schemas.microsoft.com/office/powerpoint/2010/main" val="147800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1943</TotalTime>
  <Words>1891</Words>
  <Application>Microsoft Office PowerPoint</Application>
  <PresentationFormat>Custom</PresentationFormat>
  <Paragraphs>221</Paragraphs>
  <Slides>11</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Calibri</vt:lpstr>
      <vt:lpstr>Avenir Bold</vt:lpstr>
      <vt:lpstr>Avenir Ultra-Bold</vt:lpstr>
      <vt:lpstr>Avenir</vt:lpstr>
      <vt:lpstr>Aptos</vt:lpstr>
      <vt:lpstr>Arial</vt:lpstr>
      <vt:lpstr>Avenir Light</vt:lpstr>
      <vt:lpstr>Calibri Light</vt:lpstr>
      <vt:lpstr>Office Theme</vt:lpstr>
      <vt:lpstr>1_Office Theme</vt:lpstr>
      <vt:lpstr>PowerPoint Presentation</vt:lpstr>
      <vt:lpstr>Birmingham Family Hubs Programme</vt:lpstr>
      <vt:lpstr>4 of the 24 service expectations are funded by the Programme the other 20 are reliant upon partnerships and system changes to work together i.e. co location / co delivery of services in the Family Hub / Network (see below funded offer slides) For each of the 24 services the Programme Guide outlines ‘minimum expectations’  and ‘Go Further Expectations’ to work towards for each Family Hubs, these are reviewed and RAG rated each Quarter.  </vt:lpstr>
      <vt:lpstr>Funded Offer 2025 – 2026 HLE (Communication &amp; Language 2- 4 years)   </vt:lpstr>
      <vt:lpstr>Funded Offer 2025 – 2026 Parenting (0-2 years*)    </vt:lpstr>
      <vt:lpstr>Funded Offer 2025 – 2026 Perinatal Mental Health   </vt:lpstr>
      <vt:lpstr>Funded Offer 2025 – 2026 Perinatal Mental Health continued  </vt:lpstr>
      <vt:lpstr>Funded Offer 2025 – 2026 Infant Feeding  </vt:lpstr>
      <vt:lpstr>Digital Apps </vt:lpstr>
      <vt:lpstr>Family Voices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 Birmingham Family Hubs - Jan 25</dc:title>
  <dc:creator>Bagnall Kelly</dc:creator>
  <cp:lastModifiedBy>Summer Baillarger</cp:lastModifiedBy>
  <cp:revision>47</cp:revision>
  <dcterms:created xsi:type="dcterms:W3CDTF">2006-08-16T00:00:00Z</dcterms:created>
  <dcterms:modified xsi:type="dcterms:W3CDTF">2025-12-15T12:19:07Z</dcterms:modified>
  <dc:identifier>DAGdaMJ4Zds</dc:identifier>
</cp:coreProperties>
</file>